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86" r:id="rId2"/>
    <p:sldId id="312" r:id="rId3"/>
    <p:sldId id="327" r:id="rId4"/>
    <p:sldId id="328" r:id="rId5"/>
    <p:sldId id="329" r:id="rId6"/>
    <p:sldId id="330" r:id="rId7"/>
    <p:sldId id="331" r:id="rId8"/>
    <p:sldId id="341" r:id="rId9"/>
    <p:sldId id="358" r:id="rId10"/>
    <p:sldId id="314" r:id="rId11"/>
    <p:sldId id="322" r:id="rId12"/>
    <p:sldId id="258" r:id="rId13"/>
    <p:sldId id="299" r:id="rId14"/>
    <p:sldId id="319" r:id="rId15"/>
    <p:sldId id="303" r:id="rId16"/>
    <p:sldId id="318" r:id="rId17"/>
    <p:sldId id="368" r:id="rId18"/>
    <p:sldId id="301" r:id="rId19"/>
    <p:sldId id="290" r:id="rId20"/>
    <p:sldId id="292" r:id="rId21"/>
    <p:sldId id="369" r:id="rId22"/>
    <p:sldId id="321" r:id="rId23"/>
    <p:sldId id="283" r:id="rId24"/>
    <p:sldId id="370" r:id="rId25"/>
    <p:sldId id="278" r:id="rId26"/>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EA00C7"/>
    <a:srgbClr val="048175"/>
    <a:srgbClr val="008A7E"/>
    <a:srgbClr val="028787"/>
    <a:srgbClr val="009A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96357" autoAdjust="0"/>
  </p:normalViewPr>
  <p:slideViewPr>
    <p:cSldViewPr snapToGrid="0" snapToObjects="1">
      <p:cViewPr varScale="1">
        <p:scale>
          <a:sx n="68" d="100"/>
          <a:sy n="68" d="100"/>
        </p:scale>
        <p:origin x="1080" y="72"/>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23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DD2655D8-1609-47AF-8614-50ADD5F847B3}" type="datetimeFigureOut">
              <a:rPr lang="en-US" smtClean="0"/>
              <a:t>7/15/2020</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BAF18752-7DD0-4A92-A0A6-8FAAE692E607}" type="slidenum">
              <a:rPr lang="en-US" smtClean="0"/>
              <a:t>‹#›</a:t>
            </a:fld>
            <a:endParaRPr lang="en-US"/>
          </a:p>
        </p:txBody>
      </p:sp>
    </p:spTree>
    <p:extLst>
      <p:ext uri="{BB962C8B-B14F-4D97-AF65-F5344CB8AC3E}">
        <p14:creationId xmlns:p14="http://schemas.microsoft.com/office/powerpoint/2010/main" val="425229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D21086-F8A7-334D-862A-8D163973F178}" type="datetimeFigureOut">
              <a:rPr lang="en-US" smtClean="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9854BE-0B36-3840-8BFA-1ABC7E6B3E3B}" type="slidenum">
              <a:rPr lang="en-US" smtClean="0"/>
              <a:pPr/>
              <a:t>‹#›</a:t>
            </a:fld>
            <a:endParaRPr lang="en-US" dirty="0"/>
          </a:p>
        </p:txBody>
      </p:sp>
      <p:sp>
        <p:nvSpPr>
          <p:cNvPr id="7" name="Rectangle 6">
            <a:extLst>
              <a:ext uri="{FF2B5EF4-FFF2-40B4-BE49-F238E27FC236}">
                <a16:creationId xmlns:a16="http://schemas.microsoft.com/office/drawing/2014/main" id="{1EA3152F-27B8-46F9-832A-EBA7F4BA3558}"/>
              </a:ext>
            </a:extLst>
          </p:cNvPr>
          <p:cNvSpPr/>
          <p:nvPr userDrawn="1"/>
        </p:nvSpPr>
        <p:spPr>
          <a:xfrm flipV="1">
            <a:off x="171450" y="136526"/>
            <a:ext cx="8743949" cy="111124"/>
          </a:xfrm>
          <a:prstGeom prst="rect">
            <a:avLst/>
          </a:prstGeom>
          <a:solidFill>
            <a:srgbClr val="FF99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21086-F8A7-334D-862A-8D163973F178}" type="datetimeFigureOut">
              <a:rPr lang="en-US" smtClean="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9854BE-0B36-3840-8BFA-1ABC7E6B3E3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21086-F8A7-334D-862A-8D163973F178}" type="datetimeFigureOut">
              <a:rPr lang="en-US" smtClean="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9854BE-0B36-3840-8BFA-1ABC7E6B3E3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79388"/>
            <a:ext cx="8229599"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21086-F8A7-334D-862A-8D163973F178}" type="datetimeFigureOut">
              <a:rPr lang="en-US" smtClean="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9854BE-0B36-3840-8BFA-1ABC7E6B3E3B}" type="slidenum">
              <a:rPr lang="en-US" smtClean="0"/>
              <a:pPr/>
              <a:t>‹#›</a:t>
            </a:fld>
            <a:endParaRPr lang="en-US" dirty="0"/>
          </a:p>
        </p:txBody>
      </p:sp>
      <p:sp>
        <p:nvSpPr>
          <p:cNvPr id="7" name="Rectangle 6">
            <a:extLst>
              <a:ext uri="{FF2B5EF4-FFF2-40B4-BE49-F238E27FC236}">
                <a16:creationId xmlns:a16="http://schemas.microsoft.com/office/drawing/2014/main" id="{E0542CFE-6D39-4DAA-BDC6-9BBDC5660B62}"/>
              </a:ext>
            </a:extLst>
          </p:cNvPr>
          <p:cNvSpPr/>
          <p:nvPr userDrawn="1"/>
        </p:nvSpPr>
        <p:spPr>
          <a:xfrm flipV="1">
            <a:off x="171450" y="136526"/>
            <a:ext cx="8743949" cy="111124"/>
          </a:xfrm>
          <a:prstGeom prst="rect">
            <a:avLst/>
          </a:prstGeom>
          <a:solidFill>
            <a:srgbClr val="FF99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D21086-F8A7-334D-862A-8D163973F178}" type="datetimeFigureOut">
              <a:rPr lang="en-US" smtClean="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9854BE-0B36-3840-8BFA-1ABC7E6B3E3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D21086-F8A7-334D-862A-8D163973F178}" type="datetimeFigureOut">
              <a:rPr lang="en-US" smtClean="0"/>
              <a:pPr/>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9854BE-0B36-3840-8BFA-1ABC7E6B3E3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D21086-F8A7-334D-862A-8D163973F178}" type="datetimeFigureOut">
              <a:rPr lang="en-US" smtClean="0"/>
              <a:pPr/>
              <a:t>7/15/2020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9854BE-0B36-3840-8BFA-1ABC7E6B3E3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D21086-F8A7-334D-862A-8D163973F178}" type="datetimeFigureOut">
              <a:rPr lang="en-US" smtClean="0"/>
              <a:pPr/>
              <a:t>7/15/2020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9854BE-0B36-3840-8BFA-1ABC7E6B3E3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21086-F8A7-334D-862A-8D163973F178}" type="datetimeFigureOut">
              <a:rPr lang="en-US" smtClean="0"/>
              <a:pPr/>
              <a:t>7/15/2020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9854BE-0B36-3840-8BFA-1ABC7E6B3E3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D21086-F8A7-334D-862A-8D163973F178}" type="datetimeFigureOut">
              <a:rPr lang="en-US" smtClean="0"/>
              <a:pPr/>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9854BE-0B36-3840-8BFA-1ABC7E6B3E3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D21086-F8A7-334D-862A-8D163973F178}" type="datetimeFigureOut">
              <a:rPr lang="en-US" smtClean="0"/>
              <a:pPr/>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9854BE-0B36-3840-8BFA-1ABC7E6B3E3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0422"/>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21086-F8A7-334D-862A-8D163973F178}" type="datetimeFigureOut">
              <a:rPr lang="en-US" smtClean="0"/>
              <a:pPr/>
              <a:t>7/15/2020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854BE-0B36-3840-8BFA-1ABC7E6B3E3B}" type="slidenum">
              <a:rPr lang="en-US" smtClean="0"/>
              <a:pPr/>
              <a:t>‹#›</a:t>
            </a:fld>
            <a:endParaRPr lang="en-US" dirty="0"/>
          </a:p>
        </p:txBody>
      </p:sp>
      <p:pic>
        <p:nvPicPr>
          <p:cNvPr id="8" name="Picture 7">
            <a:extLst>
              <a:ext uri="{FF2B5EF4-FFF2-40B4-BE49-F238E27FC236}">
                <a16:creationId xmlns:a16="http://schemas.microsoft.com/office/drawing/2014/main" id="{F51146A8-5AFC-488B-99D7-7EB38328E6A0}"/>
              </a:ext>
            </a:extLst>
          </p:cNvPr>
          <p:cNvPicPr>
            <a:picLocks noChangeAspect="1"/>
          </p:cNvPicPr>
          <p:nvPr userDrawn="1"/>
        </p:nvPicPr>
        <p:blipFill>
          <a:blip r:embed="rId13"/>
          <a:stretch>
            <a:fillRect/>
          </a:stretch>
        </p:blipFill>
        <p:spPr>
          <a:xfrm>
            <a:off x="3905852" y="5800328"/>
            <a:ext cx="1332295" cy="7969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hyperlink" Target="http://www.transformationyogaproject.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059971" y="1783959"/>
            <a:ext cx="3483937" cy="2889114"/>
          </a:xfrm>
        </p:spPr>
        <p:txBody>
          <a:bodyPr anchor="b">
            <a:normAutofit/>
          </a:bodyPr>
          <a:lstStyle/>
          <a:p>
            <a:pPr algn="l"/>
            <a:r>
              <a:rPr lang="en-US" sz="4100" dirty="0">
                <a:solidFill>
                  <a:schemeClr val="bg1"/>
                </a:solidFill>
              </a:rPr>
              <a:t>Foundations of Yoga &amp; Trauma </a:t>
            </a:r>
          </a:p>
        </p:txBody>
      </p:sp>
      <p:sp>
        <p:nvSpPr>
          <p:cNvPr id="3" name="Subtitle 2"/>
          <p:cNvSpPr>
            <a:spLocks noGrp="1"/>
          </p:cNvSpPr>
          <p:nvPr>
            <p:ph type="subTitle" idx="1"/>
          </p:nvPr>
        </p:nvSpPr>
        <p:spPr>
          <a:xfrm>
            <a:off x="5059970" y="4923613"/>
            <a:ext cx="3483937" cy="1147863"/>
          </a:xfrm>
        </p:spPr>
        <p:txBody>
          <a:bodyPr anchor="t">
            <a:normAutofit/>
          </a:bodyPr>
          <a:lstStyle/>
          <a:p>
            <a:r>
              <a:rPr lang="en-US" sz="1600" dirty="0">
                <a:solidFill>
                  <a:schemeClr val="bg1"/>
                </a:solidFill>
              </a:rPr>
              <a:t>Mike Huggins</a:t>
            </a:r>
          </a:p>
          <a:p>
            <a:r>
              <a:rPr lang="en-US" sz="1600" dirty="0">
                <a:solidFill>
                  <a:schemeClr val="bg1"/>
                </a:solidFill>
              </a:rPr>
              <a:t>President &amp; Founder, July 2020</a:t>
            </a:r>
          </a:p>
        </p:txBody>
      </p:sp>
      <p:sp>
        <p:nvSpPr>
          <p:cNvPr id="20" name="Freeform: Shape 1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504FC76-9340-4421-903B-9B7658411507}"/>
              </a:ext>
            </a:extLst>
          </p:cNvPr>
          <p:cNvPicPr>
            <a:picLocks noChangeAspect="1"/>
          </p:cNvPicPr>
          <p:nvPr/>
        </p:nvPicPr>
        <p:blipFill>
          <a:blip r:embed="rId2"/>
          <a:stretch>
            <a:fillRect/>
          </a:stretch>
        </p:blipFill>
        <p:spPr>
          <a:xfrm>
            <a:off x="124287" y="683580"/>
            <a:ext cx="3939467" cy="23636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211522" y="494010"/>
            <a:ext cx="5549381" cy="635793"/>
          </a:xfrm>
        </p:spPr>
        <p:txBody>
          <a:bodyPr>
            <a:noAutofit/>
          </a:bodyPr>
          <a:lstStyle/>
          <a:p>
            <a:r>
              <a:rPr lang="en-US" sz="3600" b="1" dirty="0">
                <a:solidFill>
                  <a:schemeClr val="accent1"/>
                </a:solidFill>
              </a:rPr>
              <a:t>Traumatized people…</a:t>
            </a:r>
            <a:endParaRPr lang="en-US" altLang="en-US" sz="3600" dirty="0"/>
          </a:p>
        </p:txBody>
      </p:sp>
      <p:sp>
        <p:nvSpPr>
          <p:cNvPr id="12291" name="Content Placeholder 2"/>
          <p:cNvSpPr>
            <a:spLocks noGrp="1"/>
          </p:cNvSpPr>
          <p:nvPr>
            <p:ph idx="1"/>
          </p:nvPr>
        </p:nvSpPr>
        <p:spPr>
          <a:xfrm>
            <a:off x="157619" y="1465868"/>
            <a:ext cx="5110842" cy="2979384"/>
          </a:xfrm>
        </p:spPr>
        <p:txBody>
          <a:bodyPr>
            <a:noAutofit/>
          </a:bodyPr>
          <a:lstStyle/>
          <a:p>
            <a:pPr>
              <a:spcBef>
                <a:spcPts val="450"/>
              </a:spcBef>
              <a:spcAft>
                <a:spcPts val="450"/>
              </a:spcAft>
            </a:pPr>
            <a:r>
              <a:rPr lang="en-US" sz="2800" dirty="0"/>
              <a:t>do not feel safe in their own bodies </a:t>
            </a:r>
          </a:p>
          <a:p>
            <a:pPr>
              <a:spcBef>
                <a:spcPts val="450"/>
              </a:spcBef>
              <a:spcAft>
                <a:spcPts val="450"/>
              </a:spcAft>
            </a:pPr>
            <a:r>
              <a:rPr lang="en-US" sz="2800" dirty="0"/>
              <a:t>view life through the lens of fear</a:t>
            </a:r>
          </a:p>
          <a:p>
            <a:pPr>
              <a:spcBef>
                <a:spcPts val="450"/>
              </a:spcBef>
              <a:spcAft>
                <a:spcPts val="450"/>
              </a:spcAft>
            </a:pPr>
            <a:r>
              <a:rPr lang="en-US" altLang="en-US" sz="2800" dirty="0"/>
              <a:t>may be a thing of the past but the body keeps reacting as if you are in imminent danger  </a:t>
            </a:r>
          </a:p>
          <a:p>
            <a:pPr>
              <a:spcBef>
                <a:spcPts val="450"/>
              </a:spcBef>
              <a:spcAft>
                <a:spcPts val="450"/>
              </a:spcAft>
            </a:pPr>
            <a:r>
              <a:rPr lang="en-US" altLang="en-US" sz="2800" dirty="0"/>
              <a:t>frequent use of drugs and alcohol to dull the pain</a:t>
            </a:r>
            <a:endParaRPr lang="en-US" sz="2800" dirty="0"/>
          </a:p>
        </p:txBody>
      </p:sp>
      <p:sp>
        <p:nvSpPr>
          <p:cNvPr id="2" name="TextBox 1"/>
          <p:cNvSpPr txBox="1"/>
          <p:nvPr/>
        </p:nvSpPr>
        <p:spPr>
          <a:xfrm>
            <a:off x="856760" y="6248574"/>
            <a:ext cx="1742785" cy="230832"/>
          </a:xfrm>
          <a:prstGeom prst="rect">
            <a:avLst/>
          </a:prstGeom>
          <a:noFill/>
        </p:spPr>
        <p:txBody>
          <a:bodyPr wrap="none" rtlCol="0">
            <a:spAutoFit/>
          </a:bodyPr>
          <a:lstStyle/>
          <a:p>
            <a:r>
              <a:rPr lang="en-US" sz="900" dirty="0"/>
              <a:t>Source: Bessel van der </a:t>
            </a:r>
            <a:r>
              <a:rPr lang="en-US" sz="900" dirty="0" err="1"/>
              <a:t>Kolk</a:t>
            </a:r>
            <a:r>
              <a:rPr lang="en-US" sz="900" dirty="0"/>
              <a:t>, M.D.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7380" y="1790604"/>
            <a:ext cx="3924003" cy="3924003"/>
          </a:xfrm>
          <a:prstGeom prst="rect">
            <a:avLst/>
          </a:prstGeom>
        </p:spPr>
      </p:pic>
    </p:spTree>
    <p:extLst>
      <p:ext uri="{BB962C8B-B14F-4D97-AF65-F5344CB8AC3E}">
        <p14:creationId xmlns:p14="http://schemas.microsoft.com/office/powerpoint/2010/main" val="4080224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117" y="363346"/>
            <a:ext cx="6683765" cy="960668"/>
          </a:xfrm>
        </p:spPr>
        <p:txBody>
          <a:bodyPr>
            <a:normAutofit/>
          </a:bodyPr>
          <a:lstStyle/>
          <a:p>
            <a:r>
              <a:rPr lang="en-US" sz="3600" b="1" dirty="0">
                <a:solidFill>
                  <a:schemeClr val="accent1"/>
                </a:solidFill>
              </a:rPr>
              <a:t>The Body Keeps the Score!!!! </a:t>
            </a:r>
            <a:br>
              <a:rPr lang="en-US" sz="3000" b="1" dirty="0">
                <a:solidFill>
                  <a:schemeClr val="accent1"/>
                </a:solidFill>
              </a:rPr>
            </a:br>
            <a:r>
              <a:rPr lang="en-US" sz="1800" dirty="0"/>
              <a:t>Bessel van der </a:t>
            </a:r>
            <a:r>
              <a:rPr lang="en-US" sz="1800" dirty="0" err="1"/>
              <a:t>Kolk</a:t>
            </a:r>
            <a:r>
              <a:rPr lang="en-US" sz="1800" dirty="0"/>
              <a:t> M.D.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4475" y="1544838"/>
            <a:ext cx="5369125" cy="4832214"/>
          </a:xfrm>
        </p:spPr>
      </p:pic>
    </p:spTree>
    <p:extLst>
      <p:ext uri="{BB962C8B-B14F-4D97-AF65-F5344CB8AC3E}">
        <p14:creationId xmlns:p14="http://schemas.microsoft.com/office/powerpoint/2010/main" val="3219313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a:xfrm>
            <a:off x="1051516" y="198499"/>
            <a:ext cx="6683765" cy="617768"/>
          </a:xfrm>
        </p:spPr>
        <p:txBody>
          <a:bodyPr>
            <a:normAutofit fontScale="90000"/>
          </a:bodyPr>
          <a:lstStyle/>
          <a:p>
            <a:pPr eaLnBrk="1" hangingPunct="1">
              <a:defRPr/>
            </a:pPr>
            <a:r>
              <a:rPr lang="en-US" altLang="en-US" b="1" dirty="0">
                <a:solidFill>
                  <a:schemeClr val="accent1"/>
                </a:solidFill>
              </a:rPr>
              <a:t>What is Yoga?</a:t>
            </a:r>
          </a:p>
        </p:txBody>
      </p:sp>
      <p:sp>
        <p:nvSpPr>
          <p:cNvPr id="7172" name="Rectangle 3"/>
          <p:cNvSpPr>
            <a:spLocks noGrp="1" noRot="1" noChangeArrowheads="1"/>
          </p:cNvSpPr>
          <p:nvPr>
            <p:ph idx="1"/>
          </p:nvPr>
        </p:nvSpPr>
        <p:spPr>
          <a:xfrm>
            <a:off x="335280" y="898781"/>
            <a:ext cx="8646625" cy="5659120"/>
          </a:xfrm>
        </p:spPr>
        <p:txBody>
          <a:bodyPr>
            <a:normAutofit/>
          </a:bodyPr>
          <a:lstStyle/>
          <a:p>
            <a:pPr eaLnBrk="1" hangingPunct="1">
              <a:lnSpc>
                <a:spcPct val="90000"/>
              </a:lnSpc>
            </a:pPr>
            <a:r>
              <a:rPr lang="en-US" altLang="en-US" dirty="0"/>
              <a:t>“Yoga” = to yoke together, unite</a:t>
            </a:r>
          </a:p>
          <a:p>
            <a:pPr lvl="1" eaLnBrk="1" hangingPunct="1">
              <a:lnSpc>
                <a:spcPct val="90000"/>
              </a:lnSpc>
            </a:pPr>
            <a:r>
              <a:rPr lang="en-US" altLang="en-US" dirty="0"/>
              <a:t>body, mind, spirit </a:t>
            </a:r>
          </a:p>
          <a:p>
            <a:pPr>
              <a:lnSpc>
                <a:spcPct val="90000"/>
              </a:lnSpc>
            </a:pPr>
            <a:r>
              <a:rPr lang="en-US" altLang="en-US" sz="2800" dirty="0"/>
              <a:t>Yoga traditionally focused on meditation &amp; breathing</a:t>
            </a:r>
          </a:p>
          <a:p>
            <a:pPr marL="0" indent="0">
              <a:buNone/>
            </a:pPr>
            <a:r>
              <a:rPr lang="en-US" sz="2800" b="1" dirty="0"/>
              <a:t> </a:t>
            </a:r>
            <a:endParaRPr lang="en-US" sz="2800" dirty="0"/>
          </a:p>
          <a:p>
            <a:pPr lvl="0"/>
            <a:r>
              <a:rPr lang="en-US" dirty="0"/>
              <a:t>Definition:</a:t>
            </a:r>
            <a:endParaRPr lang="en-US" sz="3600" dirty="0"/>
          </a:p>
          <a:p>
            <a:pPr lvl="1"/>
            <a:r>
              <a:rPr lang="en-US" dirty="0"/>
              <a:t>Yoga Sutras - Patanjali’s definition. Yoga is the removing of the fluctuations of the mind.</a:t>
            </a:r>
            <a:endParaRPr lang="en-US" sz="3200" dirty="0"/>
          </a:p>
          <a:p>
            <a:pPr lvl="1"/>
            <a:r>
              <a:rPr lang="en-US" dirty="0"/>
              <a:t>BKS Iyengar – Yoga frees the mind from confusion and the body from stress</a:t>
            </a:r>
            <a:endParaRPr lang="en-US" sz="3200" dirty="0"/>
          </a:p>
          <a:p>
            <a:pPr lvl="1"/>
            <a:r>
              <a:rPr lang="en-US" dirty="0"/>
              <a:t>M. Huggins: Yoga provides a pathway to our true self.</a:t>
            </a:r>
            <a:endParaRPr lang="en-US" sz="3200" dirty="0"/>
          </a:p>
          <a:p>
            <a:pPr lvl="1">
              <a:lnSpc>
                <a:spcPct val="90000"/>
              </a:lnSpc>
            </a:pPr>
            <a:endParaRPr lang="en-US" altLang="en-US" sz="1500" dirty="0"/>
          </a:p>
          <a:p>
            <a:pPr marL="342900" lvl="1" indent="0">
              <a:lnSpc>
                <a:spcPct val="90000"/>
              </a:lnSpc>
              <a:buNone/>
            </a:pPr>
            <a:r>
              <a:rPr lang="en-US" altLang="en-US" sz="1500" dirty="0"/>
              <a:t>  </a:t>
            </a:r>
          </a:p>
        </p:txBody>
      </p:sp>
    </p:spTree>
    <p:extLst>
      <p:ext uri="{BB962C8B-B14F-4D97-AF65-F5344CB8AC3E}">
        <p14:creationId xmlns:p14="http://schemas.microsoft.com/office/powerpoint/2010/main" val="3570144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5106" y="1375091"/>
            <a:ext cx="4259459" cy="4259459"/>
          </a:xfrm>
        </p:spPr>
      </p:pic>
      <p:sp>
        <p:nvSpPr>
          <p:cNvPr id="7" name="TextBox 6"/>
          <p:cNvSpPr txBox="1"/>
          <p:nvPr/>
        </p:nvSpPr>
        <p:spPr>
          <a:xfrm>
            <a:off x="6121293" y="3261665"/>
            <a:ext cx="2812252" cy="300082"/>
          </a:xfrm>
          <a:prstGeom prst="rect">
            <a:avLst/>
          </a:prstGeom>
          <a:noFill/>
        </p:spPr>
        <p:txBody>
          <a:bodyPr wrap="square" rtlCol="0">
            <a:spAutoFit/>
          </a:bodyPr>
          <a:lstStyle/>
          <a:p>
            <a:r>
              <a:rPr lang="en-US" sz="1350" dirty="0"/>
              <a:t>Going inward (</a:t>
            </a:r>
            <a:r>
              <a:rPr lang="en-US" sz="1350" dirty="0" err="1"/>
              <a:t>Pratayahara</a:t>
            </a:r>
            <a:r>
              <a:rPr lang="en-US" sz="1350" dirty="0"/>
              <a:t>) </a:t>
            </a:r>
          </a:p>
        </p:txBody>
      </p:sp>
      <p:sp>
        <p:nvSpPr>
          <p:cNvPr id="8" name="TextBox 7"/>
          <p:cNvSpPr txBox="1"/>
          <p:nvPr/>
        </p:nvSpPr>
        <p:spPr>
          <a:xfrm>
            <a:off x="5712317" y="2340363"/>
            <a:ext cx="3221228" cy="300082"/>
          </a:xfrm>
          <a:prstGeom prst="rect">
            <a:avLst/>
          </a:prstGeom>
          <a:noFill/>
        </p:spPr>
        <p:txBody>
          <a:bodyPr wrap="square" rtlCol="0">
            <a:spAutoFit/>
          </a:bodyPr>
          <a:lstStyle/>
          <a:p>
            <a:r>
              <a:rPr lang="en-US" sz="1350" dirty="0"/>
              <a:t>Observances (</a:t>
            </a:r>
            <a:r>
              <a:rPr lang="en-US" sz="1350" dirty="0" err="1"/>
              <a:t>Niyama</a:t>
            </a:r>
            <a:r>
              <a:rPr lang="en-US" sz="1350" dirty="0"/>
              <a:t>)</a:t>
            </a:r>
          </a:p>
        </p:txBody>
      </p:sp>
      <p:sp>
        <p:nvSpPr>
          <p:cNvPr id="9" name="TextBox 8"/>
          <p:cNvSpPr txBox="1"/>
          <p:nvPr/>
        </p:nvSpPr>
        <p:spPr>
          <a:xfrm>
            <a:off x="6377876" y="3962091"/>
            <a:ext cx="2428875" cy="300082"/>
          </a:xfrm>
          <a:prstGeom prst="rect">
            <a:avLst/>
          </a:prstGeom>
          <a:noFill/>
        </p:spPr>
        <p:txBody>
          <a:bodyPr wrap="square" rtlCol="0">
            <a:spAutoFit/>
          </a:bodyPr>
          <a:lstStyle/>
          <a:p>
            <a:r>
              <a:rPr lang="en-US" sz="1350" dirty="0"/>
              <a:t>Breathing (Pranayama)</a:t>
            </a:r>
          </a:p>
        </p:txBody>
      </p:sp>
      <p:sp>
        <p:nvSpPr>
          <p:cNvPr id="10" name="TextBox 9"/>
          <p:cNvSpPr txBox="1"/>
          <p:nvPr/>
        </p:nvSpPr>
        <p:spPr>
          <a:xfrm>
            <a:off x="5704420" y="1975999"/>
            <a:ext cx="1901726" cy="300082"/>
          </a:xfrm>
          <a:prstGeom prst="rect">
            <a:avLst/>
          </a:prstGeom>
          <a:noFill/>
        </p:spPr>
        <p:txBody>
          <a:bodyPr wrap="square" rtlCol="0">
            <a:spAutoFit/>
          </a:bodyPr>
          <a:lstStyle/>
          <a:p>
            <a:r>
              <a:rPr lang="en-US" sz="1350" dirty="0"/>
              <a:t>Meditation (Dhyana)</a:t>
            </a:r>
          </a:p>
        </p:txBody>
      </p:sp>
      <p:sp>
        <p:nvSpPr>
          <p:cNvPr id="13" name="TextBox 12"/>
          <p:cNvSpPr txBox="1"/>
          <p:nvPr/>
        </p:nvSpPr>
        <p:spPr>
          <a:xfrm>
            <a:off x="6414565" y="4524017"/>
            <a:ext cx="1943100" cy="300082"/>
          </a:xfrm>
          <a:prstGeom prst="rect">
            <a:avLst/>
          </a:prstGeom>
          <a:noFill/>
        </p:spPr>
        <p:txBody>
          <a:bodyPr wrap="square" rtlCol="0">
            <a:spAutoFit/>
          </a:bodyPr>
          <a:lstStyle/>
          <a:p>
            <a:r>
              <a:rPr lang="en-US" sz="1350" dirty="0"/>
              <a:t>Postures (Asana)</a:t>
            </a:r>
          </a:p>
        </p:txBody>
      </p:sp>
      <p:sp>
        <p:nvSpPr>
          <p:cNvPr id="14" name="TextBox 13"/>
          <p:cNvSpPr txBox="1"/>
          <p:nvPr/>
        </p:nvSpPr>
        <p:spPr>
          <a:xfrm>
            <a:off x="5573309" y="1343869"/>
            <a:ext cx="2581277" cy="507831"/>
          </a:xfrm>
          <a:prstGeom prst="rect">
            <a:avLst/>
          </a:prstGeom>
          <a:noFill/>
        </p:spPr>
        <p:txBody>
          <a:bodyPr wrap="square" rtlCol="0">
            <a:spAutoFit/>
          </a:bodyPr>
          <a:lstStyle/>
          <a:p>
            <a:r>
              <a:rPr lang="en-US" sz="1350" dirty="0"/>
              <a:t>Self-realization/super consciousness (Samadhi)</a:t>
            </a:r>
          </a:p>
        </p:txBody>
      </p:sp>
      <p:sp>
        <p:nvSpPr>
          <p:cNvPr id="15" name="TextBox 14"/>
          <p:cNvSpPr txBox="1"/>
          <p:nvPr/>
        </p:nvSpPr>
        <p:spPr>
          <a:xfrm>
            <a:off x="2155106" y="5176292"/>
            <a:ext cx="2689840" cy="300082"/>
          </a:xfrm>
          <a:prstGeom prst="rect">
            <a:avLst/>
          </a:prstGeom>
          <a:noFill/>
        </p:spPr>
        <p:txBody>
          <a:bodyPr wrap="square" rtlCol="0">
            <a:spAutoFit/>
          </a:bodyPr>
          <a:lstStyle/>
          <a:p>
            <a:r>
              <a:rPr lang="en-US" sz="1350" dirty="0"/>
              <a:t>Abstinence (Yama) </a:t>
            </a:r>
          </a:p>
        </p:txBody>
      </p:sp>
      <p:sp>
        <p:nvSpPr>
          <p:cNvPr id="16" name="TextBox 15"/>
          <p:cNvSpPr txBox="1"/>
          <p:nvPr/>
        </p:nvSpPr>
        <p:spPr>
          <a:xfrm>
            <a:off x="6262385" y="2648364"/>
            <a:ext cx="2278942" cy="300082"/>
          </a:xfrm>
          <a:prstGeom prst="rect">
            <a:avLst/>
          </a:prstGeom>
          <a:noFill/>
        </p:spPr>
        <p:txBody>
          <a:bodyPr wrap="square" rtlCol="0">
            <a:spAutoFit/>
          </a:bodyPr>
          <a:lstStyle/>
          <a:p>
            <a:r>
              <a:rPr lang="en-US" sz="1350" dirty="0"/>
              <a:t>Concentration (</a:t>
            </a:r>
            <a:r>
              <a:rPr lang="en-US" sz="1350" dirty="0" err="1"/>
              <a:t>Dharana</a:t>
            </a:r>
            <a:r>
              <a:rPr lang="en-US" sz="1350" dirty="0"/>
              <a:t>)</a:t>
            </a:r>
          </a:p>
        </p:txBody>
      </p:sp>
      <p:sp>
        <p:nvSpPr>
          <p:cNvPr id="18" name="Rectangle 17"/>
          <p:cNvSpPr/>
          <p:nvPr/>
        </p:nvSpPr>
        <p:spPr>
          <a:xfrm>
            <a:off x="572113" y="368217"/>
            <a:ext cx="7443897" cy="646331"/>
          </a:xfrm>
          <a:prstGeom prst="rect">
            <a:avLst/>
          </a:prstGeom>
        </p:spPr>
        <p:txBody>
          <a:bodyPr wrap="none">
            <a:spAutoFit/>
          </a:bodyPr>
          <a:lstStyle/>
          <a:p>
            <a:pPr lvl="1"/>
            <a:r>
              <a:rPr lang="en-US" sz="3600" b="1" dirty="0">
                <a:solidFill>
                  <a:schemeClr val="accent1"/>
                </a:solidFill>
              </a:rPr>
              <a:t>8 Limbs of Yoga: A Path to Recovery</a:t>
            </a:r>
          </a:p>
        </p:txBody>
      </p:sp>
      <p:sp>
        <p:nvSpPr>
          <p:cNvPr id="21" name="Right Arrow 20"/>
          <p:cNvSpPr/>
          <p:nvPr/>
        </p:nvSpPr>
        <p:spPr>
          <a:xfrm>
            <a:off x="3965452" y="5243512"/>
            <a:ext cx="657224" cy="142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ight Arrow 21"/>
          <p:cNvSpPr/>
          <p:nvPr/>
        </p:nvSpPr>
        <p:spPr>
          <a:xfrm rot="10800000">
            <a:off x="5025845" y="2408732"/>
            <a:ext cx="620915" cy="164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ight Arrow 22"/>
          <p:cNvSpPr/>
          <p:nvPr/>
        </p:nvSpPr>
        <p:spPr>
          <a:xfrm rot="10800000">
            <a:off x="5726004" y="4611065"/>
            <a:ext cx="620915" cy="164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ight Arrow 23"/>
          <p:cNvSpPr/>
          <p:nvPr/>
        </p:nvSpPr>
        <p:spPr>
          <a:xfrm rot="10800000">
            <a:off x="5573310" y="4018437"/>
            <a:ext cx="620915" cy="164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ight Arrow 24"/>
          <p:cNvSpPr/>
          <p:nvPr/>
        </p:nvSpPr>
        <p:spPr>
          <a:xfrm rot="10800000">
            <a:off x="5461688" y="3331286"/>
            <a:ext cx="620915" cy="164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ight Arrow 25"/>
          <p:cNvSpPr/>
          <p:nvPr/>
        </p:nvSpPr>
        <p:spPr>
          <a:xfrm rot="10800000">
            <a:off x="5266558" y="2714477"/>
            <a:ext cx="620915" cy="164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ight Arrow 26"/>
          <p:cNvSpPr/>
          <p:nvPr/>
        </p:nvSpPr>
        <p:spPr>
          <a:xfrm rot="10800000">
            <a:off x="5025846" y="2052773"/>
            <a:ext cx="620915" cy="164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ight Arrow 27"/>
          <p:cNvSpPr/>
          <p:nvPr/>
        </p:nvSpPr>
        <p:spPr>
          <a:xfrm rot="10800000">
            <a:off x="4861183" y="1471238"/>
            <a:ext cx="620915" cy="164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3295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081" y="607067"/>
            <a:ext cx="7333837" cy="960668"/>
          </a:xfrm>
        </p:spPr>
        <p:txBody>
          <a:bodyPr>
            <a:normAutofit fontScale="90000"/>
          </a:bodyPr>
          <a:lstStyle/>
          <a:p>
            <a:r>
              <a:rPr lang="en-US" dirty="0"/>
              <a:t>Reported benefits from students having taken classes are:</a:t>
            </a:r>
            <a:br>
              <a:rPr lang="en-US" dirty="0"/>
            </a:br>
            <a:endParaRPr lang="en-US" dirty="0"/>
          </a:p>
        </p:txBody>
      </p:sp>
      <p:sp>
        <p:nvSpPr>
          <p:cNvPr id="3" name="Content Placeholder 2"/>
          <p:cNvSpPr>
            <a:spLocks noGrp="1"/>
          </p:cNvSpPr>
          <p:nvPr>
            <p:ph idx="1"/>
          </p:nvPr>
        </p:nvSpPr>
        <p:spPr>
          <a:xfrm>
            <a:off x="264160" y="1845757"/>
            <a:ext cx="5374899" cy="4270563"/>
          </a:xfrm>
        </p:spPr>
        <p:txBody>
          <a:bodyPr>
            <a:normAutofit/>
          </a:bodyPr>
          <a:lstStyle/>
          <a:p>
            <a:pPr fontAlgn="base"/>
            <a:r>
              <a:rPr lang="en-US" sz="2400" dirty="0"/>
              <a:t>Reduction of stress</a:t>
            </a:r>
          </a:p>
          <a:p>
            <a:pPr fontAlgn="base"/>
            <a:r>
              <a:rPr lang="en-US" sz="2400" dirty="0"/>
              <a:t>“More able to focus on the positive rather than the negative”</a:t>
            </a:r>
          </a:p>
          <a:p>
            <a:pPr fontAlgn="base"/>
            <a:r>
              <a:rPr lang="en-US" sz="2400" dirty="0"/>
              <a:t>Support in addiction recovery</a:t>
            </a:r>
          </a:p>
          <a:p>
            <a:pPr fontAlgn="base"/>
            <a:r>
              <a:rPr lang="en-US" sz="2400" dirty="0"/>
              <a:t>Greater mental clarity</a:t>
            </a:r>
          </a:p>
          <a:p>
            <a:pPr fontAlgn="base"/>
            <a:r>
              <a:rPr lang="en-US" sz="2400" dirty="0"/>
              <a:t>Pain relief</a:t>
            </a:r>
          </a:p>
          <a:p>
            <a:pPr fontAlgn="base"/>
            <a:r>
              <a:rPr lang="en-US" sz="2400" dirty="0"/>
              <a:t>Improved sleep</a:t>
            </a:r>
          </a:p>
          <a:p>
            <a:pPr fontAlgn="base"/>
            <a:r>
              <a:rPr lang="en-US" sz="2400" dirty="0"/>
              <a:t>“Better able to deal with the mental and emotional strain of prison”</a:t>
            </a:r>
          </a:p>
          <a:p>
            <a:pPr fontAlgn="base"/>
            <a:r>
              <a:rPr lang="en-US" sz="2400" dirty="0"/>
              <a:t>Greater access to inner peace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9059" y="1845757"/>
            <a:ext cx="3129020" cy="4029634"/>
          </a:xfrm>
          <a:prstGeom prst="rect">
            <a:avLst/>
          </a:prstGeom>
        </p:spPr>
      </p:pic>
    </p:spTree>
    <p:extLst>
      <p:ext uri="{BB962C8B-B14F-4D97-AF65-F5344CB8AC3E}">
        <p14:creationId xmlns:p14="http://schemas.microsoft.com/office/powerpoint/2010/main" val="2080626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a:xfrm>
            <a:off x="871466" y="53855"/>
            <a:ext cx="6683765" cy="960668"/>
          </a:xfrm>
        </p:spPr>
        <p:txBody>
          <a:bodyPr>
            <a:normAutofit/>
          </a:bodyPr>
          <a:lstStyle/>
          <a:p>
            <a:pPr eaLnBrk="1" hangingPunct="1">
              <a:defRPr/>
            </a:pPr>
            <a:r>
              <a:rPr lang="en-US" altLang="en-US" sz="4000" dirty="0"/>
              <a:t>Positive Effects of Yoga</a:t>
            </a:r>
          </a:p>
        </p:txBody>
      </p:sp>
      <p:sp>
        <p:nvSpPr>
          <p:cNvPr id="11268" name="Rectangle 3"/>
          <p:cNvSpPr>
            <a:spLocks noGrp="1" noRot="1" noChangeArrowheads="1"/>
          </p:cNvSpPr>
          <p:nvPr>
            <p:ph idx="1"/>
          </p:nvPr>
        </p:nvSpPr>
        <p:spPr>
          <a:xfrm>
            <a:off x="164737" y="841561"/>
            <a:ext cx="6405563" cy="3829050"/>
          </a:xfrm>
        </p:spPr>
        <p:txBody>
          <a:bodyPr>
            <a:noAutofit/>
          </a:bodyPr>
          <a:lstStyle/>
          <a:p>
            <a:pPr marL="0" indent="0" eaLnBrk="1" hangingPunct="1">
              <a:lnSpc>
                <a:spcPct val="90000"/>
              </a:lnSpc>
              <a:buNone/>
            </a:pPr>
            <a:r>
              <a:rPr lang="en-US" altLang="en-US" sz="2400" dirty="0"/>
              <a:t>Yoga &amp; Mindfulness have been shown to improve:</a:t>
            </a:r>
          </a:p>
          <a:p>
            <a:pPr lvl="1" eaLnBrk="1" hangingPunct="1">
              <a:lnSpc>
                <a:spcPct val="90000"/>
              </a:lnSpc>
            </a:pPr>
            <a:r>
              <a:rPr lang="en-US" altLang="en-US" sz="2400" dirty="0"/>
              <a:t>Stress (lowers cortisol)</a:t>
            </a:r>
          </a:p>
          <a:p>
            <a:pPr lvl="1" eaLnBrk="1" hangingPunct="1">
              <a:lnSpc>
                <a:spcPct val="90000"/>
              </a:lnSpc>
            </a:pPr>
            <a:r>
              <a:rPr lang="en-US" altLang="en-US" sz="2400" dirty="0"/>
              <a:t>Depression</a:t>
            </a:r>
          </a:p>
          <a:p>
            <a:pPr lvl="1" eaLnBrk="1" hangingPunct="1">
              <a:lnSpc>
                <a:spcPct val="90000"/>
              </a:lnSpc>
            </a:pPr>
            <a:r>
              <a:rPr lang="en-US" altLang="en-US" sz="2400" dirty="0"/>
              <a:t>Anxiety</a:t>
            </a:r>
          </a:p>
          <a:p>
            <a:pPr lvl="1" eaLnBrk="1" hangingPunct="1">
              <a:lnSpc>
                <a:spcPct val="90000"/>
              </a:lnSpc>
            </a:pPr>
            <a:r>
              <a:rPr lang="en-US" altLang="en-US" sz="2400" dirty="0"/>
              <a:t>Anger</a:t>
            </a:r>
          </a:p>
          <a:p>
            <a:pPr lvl="1" eaLnBrk="1" hangingPunct="1">
              <a:lnSpc>
                <a:spcPct val="90000"/>
              </a:lnSpc>
            </a:pPr>
            <a:r>
              <a:rPr lang="en-US" altLang="en-US" sz="2400" dirty="0"/>
              <a:t>Trauma (PTSD)</a:t>
            </a:r>
          </a:p>
          <a:p>
            <a:pPr lvl="1" eaLnBrk="1" hangingPunct="1">
              <a:lnSpc>
                <a:spcPct val="90000"/>
              </a:lnSpc>
            </a:pPr>
            <a:r>
              <a:rPr lang="en-US" altLang="en-US" sz="2400" dirty="0"/>
              <a:t>Eating Disorders</a:t>
            </a:r>
          </a:p>
          <a:p>
            <a:pPr lvl="1" eaLnBrk="1" hangingPunct="1">
              <a:lnSpc>
                <a:spcPct val="90000"/>
              </a:lnSpc>
            </a:pPr>
            <a:r>
              <a:rPr lang="en-US" altLang="en-US" sz="2400" dirty="0"/>
              <a:t>AD/HD (due to increasing dopamine?)</a:t>
            </a:r>
          </a:p>
          <a:p>
            <a:pPr lvl="1" eaLnBrk="1" hangingPunct="1">
              <a:lnSpc>
                <a:spcPct val="90000"/>
              </a:lnSpc>
            </a:pPr>
            <a:r>
              <a:rPr lang="en-US" altLang="en-US" sz="2400" dirty="0"/>
              <a:t>Attention, Concentration, Memory</a:t>
            </a:r>
          </a:p>
          <a:p>
            <a:pPr lvl="1" eaLnBrk="1" hangingPunct="1">
              <a:lnSpc>
                <a:spcPct val="90000"/>
              </a:lnSpc>
            </a:pPr>
            <a:r>
              <a:rPr lang="en-US" altLang="en-US" sz="2400" dirty="0"/>
              <a:t>Insomnia</a:t>
            </a:r>
          </a:p>
          <a:p>
            <a:pPr lvl="1" eaLnBrk="1" hangingPunct="1">
              <a:lnSpc>
                <a:spcPct val="90000"/>
              </a:lnSpc>
            </a:pPr>
            <a:r>
              <a:rPr lang="en-US" altLang="en-US" sz="2400" dirty="0"/>
              <a:t>Immune system function</a:t>
            </a:r>
          </a:p>
          <a:p>
            <a:pPr lvl="1" eaLnBrk="1" hangingPunct="1">
              <a:lnSpc>
                <a:spcPct val="90000"/>
              </a:lnSpc>
            </a:pPr>
            <a:r>
              <a:rPr lang="en-US" altLang="en-US" sz="2400" dirty="0"/>
              <a:t>Cancer, Chemotherapy</a:t>
            </a:r>
          </a:p>
          <a:p>
            <a:pPr lvl="1" eaLnBrk="1" hangingPunct="1">
              <a:lnSpc>
                <a:spcPct val="90000"/>
              </a:lnSpc>
            </a:pPr>
            <a:r>
              <a:rPr lang="en-US" altLang="en-US" sz="2400" dirty="0"/>
              <a:t>Obesity, Blood pressure</a:t>
            </a:r>
          </a:p>
          <a:p>
            <a:pPr lvl="1" eaLnBrk="1" hangingPunct="1">
              <a:lnSpc>
                <a:spcPct val="90000"/>
              </a:lnSpc>
            </a:pPr>
            <a:r>
              <a:rPr lang="en-US" altLang="en-US" sz="2400" dirty="0"/>
              <a:t>Chronic pain, Injury</a:t>
            </a:r>
          </a:p>
        </p:txBody>
      </p:sp>
      <p:pic>
        <p:nvPicPr>
          <p:cNvPr id="5" name="Picture 4">
            <a:extLst>
              <a:ext uri="{FF2B5EF4-FFF2-40B4-BE49-F238E27FC236}">
                <a16:creationId xmlns:a16="http://schemas.microsoft.com/office/drawing/2014/main" id="{19F01A47-55AA-41BB-8666-5E153F32BB5E}"/>
              </a:ext>
            </a:extLst>
          </p:cNvPr>
          <p:cNvPicPr>
            <a:picLocks noChangeAspect="1"/>
          </p:cNvPicPr>
          <p:nvPr/>
        </p:nvPicPr>
        <p:blipFill>
          <a:blip r:embed="rId2"/>
          <a:stretch>
            <a:fillRect/>
          </a:stretch>
        </p:blipFill>
        <p:spPr>
          <a:xfrm>
            <a:off x="5577840" y="1454621"/>
            <a:ext cx="3321439" cy="4279671"/>
          </a:xfrm>
          <a:prstGeom prst="rect">
            <a:avLst/>
          </a:prstGeom>
        </p:spPr>
      </p:pic>
    </p:spTree>
    <p:extLst>
      <p:ext uri="{BB962C8B-B14F-4D97-AF65-F5344CB8AC3E}">
        <p14:creationId xmlns:p14="http://schemas.microsoft.com/office/powerpoint/2010/main" val="3322978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6329" y="1385787"/>
            <a:ext cx="4609249" cy="4609249"/>
          </a:xfrm>
          <a:prstGeom prst="rect">
            <a:avLst/>
          </a:prstGeom>
        </p:spPr>
      </p:pic>
      <p:sp>
        <p:nvSpPr>
          <p:cNvPr id="126978" name="Rectangle 2"/>
          <p:cNvSpPr>
            <a:spLocks noGrp="1" noRot="1" noChangeArrowheads="1"/>
          </p:cNvSpPr>
          <p:nvPr>
            <p:ph type="title"/>
          </p:nvPr>
        </p:nvSpPr>
        <p:spPr>
          <a:xfrm>
            <a:off x="1149239" y="124153"/>
            <a:ext cx="6683765" cy="738811"/>
          </a:xfrm>
        </p:spPr>
        <p:txBody>
          <a:bodyPr>
            <a:normAutofit fontScale="90000"/>
          </a:bodyPr>
          <a:lstStyle/>
          <a:p>
            <a:pPr eaLnBrk="1" hangingPunct="1">
              <a:defRPr/>
            </a:pPr>
            <a:r>
              <a:rPr lang="en-US" altLang="en-US" b="1" dirty="0" err="1">
                <a:solidFill>
                  <a:schemeClr val="accent1"/>
                </a:solidFill>
              </a:rPr>
              <a:t>Vagus</a:t>
            </a:r>
            <a:r>
              <a:rPr lang="en-US" altLang="en-US" b="1" dirty="0">
                <a:solidFill>
                  <a:schemeClr val="accent1"/>
                </a:solidFill>
              </a:rPr>
              <a:t> Nerve</a:t>
            </a:r>
          </a:p>
        </p:txBody>
      </p:sp>
      <p:sp>
        <p:nvSpPr>
          <p:cNvPr id="16388" name="Rectangle 3"/>
          <p:cNvSpPr>
            <a:spLocks noGrp="1" noRot="1" noChangeArrowheads="1"/>
          </p:cNvSpPr>
          <p:nvPr>
            <p:ph idx="1"/>
          </p:nvPr>
        </p:nvSpPr>
        <p:spPr>
          <a:xfrm>
            <a:off x="172720" y="981943"/>
            <a:ext cx="4795520" cy="3966677"/>
          </a:xfrm>
        </p:spPr>
        <p:txBody>
          <a:bodyPr>
            <a:noAutofit/>
          </a:bodyPr>
          <a:lstStyle/>
          <a:p>
            <a:pPr marL="0" indent="0" eaLnBrk="1" hangingPunct="1">
              <a:lnSpc>
                <a:spcPct val="90000"/>
              </a:lnSpc>
              <a:buNone/>
            </a:pPr>
            <a:r>
              <a:rPr lang="en-US" altLang="en-US" sz="2400" dirty="0"/>
              <a:t>Yoga (and deep breathing)</a:t>
            </a:r>
            <a:r>
              <a:rPr lang="en-US" altLang="en-US" sz="2400" b="1" dirty="0"/>
              <a:t> </a:t>
            </a:r>
            <a:r>
              <a:rPr lang="en-US" altLang="en-US" sz="2400" dirty="0"/>
              <a:t>mechanically stimulates the </a:t>
            </a:r>
            <a:r>
              <a:rPr lang="en-US" altLang="en-US" sz="2400" dirty="0" err="1"/>
              <a:t>vagus</a:t>
            </a:r>
            <a:r>
              <a:rPr lang="en-US" altLang="en-US" sz="2400" dirty="0"/>
              <a:t> nerve:</a:t>
            </a:r>
          </a:p>
          <a:p>
            <a:pPr lvl="1" eaLnBrk="1" hangingPunct="1">
              <a:lnSpc>
                <a:spcPct val="90000"/>
              </a:lnSpc>
            </a:pPr>
            <a:r>
              <a:rPr lang="en-US" altLang="en-US" sz="2200" dirty="0"/>
              <a:t>“Wanders” from brain, down either side of neck, connects at heart, and connects to ALL major organs</a:t>
            </a:r>
          </a:p>
          <a:p>
            <a:pPr lvl="1" eaLnBrk="1" hangingPunct="1">
              <a:lnSpc>
                <a:spcPct val="90000"/>
              </a:lnSpc>
            </a:pPr>
            <a:r>
              <a:rPr lang="en-US" altLang="en-US" sz="2200" dirty="0"/>
              <a:t>Largest nerve in the body</a:t>
            </a:r>
          </a:p>
          <a:p>
            <a:pPr lvl="1" eaLnBrk="1" hangingPunct="1">
              <a:lnSpc>
                <a:spcPct val="90000"/>
              </a:lnSpc>
            </a:pPr>
            <a:r>
              <a:rPr lang="en-US" altLang="en-US" sz="2200" dirty="0"/>
              <a:t>Controls motor and sensory functioning</a:t>
            </a:r>
          </a:p>
          <a:p>
            <a:pPr lvl="2" eaLnBrk="1" hangingPunct="1">
              <a:lnSpc>
                <a:spcPct val="90000"/>
              </a:lnSpc>
            </a:pPr>
            <a:r>
              <a:rPr lang="en-US" altLang="en-US" sz="2200" dirty="0"/>
              <a:t>brings info back to the brain</a:t>
            </a:r>
          </a:p>
          <a:p>
            <a:pPr lvl="1" eaLnBrk="1" hangingPunct="1">
              <a:lnSpc>
                <a:spcPct val="90000"/>
              </a:lnSpc>
            </a:pPr>
            <a:r>
              <a:rPr lang="en-US" altLang="en-US" sz="2200" dirty="0"/>
              <a:t>Regulates heart rhythms</a:t>
            </a:r>
          </a:p>
          <a:p>
            <a:pPr lvl="1" eaLnBrk="1" hangingPunct="1">
              <a:lnSpc>
                <a:spcPct val="90000"/>
              </a:lnSpc>
            </a:pPr>
            <a:r>
              <a:rPr lang="en-US" altLang="en-US" sz="2200" dirty="0"/>
              <a:t>Stimulates Parasympathetic NS, calms Sympathetic NS</a:t>
            </a:r>
          </a:p>
        </p:txBody>
      </p:sp>
    </p:spTree>
    <p:extLst>
      <p:ext uri="{BB962C8B-B14F-4D97-AF65-F5344CB8AC3E}">
        <p14:creationId xmlns:p14="http://schemas.microsoft.com/office/powerpoint/2010/main" val="1367460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rrowheads="1"/>
          </p:cNvSpPr>
          <p:nvPr>
            <p:ph type="title"/>
          </p:nvPr>
        </p:nvSpPr>
        <p:spPr>
          <a:xfrm>
            <a:off x="1036579" y="223335"/>
            <a:ext cx="6683765" cy="960668"/>
          </a:xfrm>
        </p:spPr>
        <p:txBody>
          <a:bodyPr/>
          <a:lstStyle/>
          <a:p>
            <a:pPr eaLnBrk="1" hangingPunct="1">
              <a:defRPr/>
            </a:pPr>
            <a:r>
              <a:rPr lang="en-US" altLang="en-US" b="1" dirty="0">
                <a:solidFill>
                  <a:schemeClr val="accent1"/>
                </a:solidFill>
              </a:rPr>
              <a:t>Why Does Yoga Work?</a:t>
            </a:r>
          </a:p>
        </p:txBody>
      </p:sp>
      <p:sp>
        <p:nvSpPr>
          <p:cNvPr id="12292" name="Rectangle 3"/>
          <p:cNvSpPr>
            <a:spLocks noGrp="1" noRot="1" noChangeArrowheads="1"/>
          </p:cNvSpPr>
          <p:nvPr>
            <p:ph idx="1"/>
          </p:nvPr>
        </p:nvSpPr>
        <p:spPr>
          <a:xfrm>
            <a:off x="680720" y="1259840"/>
            <a:ext cx="8229600" cy="4978400"/>
          </a:xfrm>
        </p:spPr>
        <p:txBody>
          <a:bodyPr>
            <a:normAutofit/>
          </a:bodyPr>
          <a:lstStyle/>
          <a:p>
            <a:pPr eaLnBrk="1" hangingPunct="1">
              <a:lnSpc>
                <a:spcPct val="90000"/>
              </a:lnSpc>
            </a:pPr>
            <a:r>
              <a:rPr lang="en-US" altLang="en-US" sz="2100" dirty="0"/>
              <a:t> </a:t>
            </a:r>
            <a:r>
              <a:rPr lang="en-US" altLang="en-US" sz="2400" dirty="0"/>
              <a:t>Decreases Sympathetic Nervous System arousal</a:t>
            </a:r>
          </a:p>
          <a:p>
            <a:pPr lvl="1" eaLnBrk="1" hangingPunct="1">
              <a:lnSpc>
                <a:spcPct val="90000"/>
              </a:lnSpc>
            </a:pPr>
            <a:r>
              <a:rPr lang="en-US" altLang="en-US" sz="2400" dirty="0"/>
              <a:t>“Stress Response”</a:t>
            </a:r>
          </a:p>
          <a:p>
            <a:pPr lvl="1" eaLnBrk="1" hangingPunct="1">
              <a:lnSpc>
                <a:spcPct val="90000"/>
              </a:lnSpc>
            </a:pPr>
            <a:r>
              <a:rPr lang="en-US" altLang="en-US" sz="2400" dirty="0"/>
              <a:t>“Fight/Flight/Freeze”</a:t>
            </a:r>
          </a:p>
          <a:p>
            <a:pPr lvl="2" eaLnBrk="1" hangingPunct="1">
              <a:lnSpc>
                <a:spcPct val="90000"/>
              </a:lnSpc>
            </a:pPr>
            <a:r>
              <a:rPr lang="en-US" altLang="en-US" dirty="0"/>
              <a:t> Fight – Anger</a:t>
            </a:r>
          </a:p>
          <a:p>
            <a:pPr lvl="2" eaLnBrk="1" hangingPunct="1">
              <a:lnSpc>
                <a:spcPct val="90000"/>
              </a:lnSpc>
            </a:pPr>
            <a:r>
              <a:rPr lang="en-US" altLang="en-US" dirty="0"/>
              <a:t> Flight – Anxiety</a:t>
            </a:r>
          </a:p>
          <a:p>
            <a:pPr lvl="2" eaLnBrk="1" hangingPunct="1">
              <a:lnSpc>
                <a:spcPct val="90000"/>
              </a:lnSpc>
            </a:pPr>
            <a:r>
              <a:rPr lang="en-US" altLang="en-US" dirty="0"/>
              <a:t> Freeze – Depression </a:t>
            </a:r>
          </a:p>
          <a:p>
            <a:pPr lvl="1" eaLnBrk="1" hangingPunct="1">
              <a:lnSpc>
                <a:spcPct val="90000"/>
              </a:lnSpc>
            </a:pPr>
            <a:r>
              <a:rPr lang="en-US" altLang="en-US" sz="2400" dirty="0"/>
              <a:t> Most mental health problems relate to an over-stimulated SNS, which also affects physical health</a:t>
            </a:r>
          </a:p>
          <a:p>
            <a:pPr eaLnBrk="1" hangingPunct="1">
              <a:lnSpc>
                <a:spcPct val="90000"/>
              </a:lnSpc>
            </a:pPr>
            <a:r>
              <a:rPr lang="en-US" altLang="en-US" sz="2400" dirty="0"/>
              <a:t>Increases Parasympathetic Nervous System function</a:t>
            </a:r>
          </a:p>
          <a:p>
            <a:pPr lvl="1" eaLnBrk="1" hangingPunct="1">
              <a:lnSpc>
                <a:spcPct val="90000"/>
              </a:lnSpc>
            </a:pPr>
            <a:r>
              <a:rPr lang="en-US" altLang="en-US" sz="2400" dirty="0"/>
              <a:t>“Relaxation Response”  </a:t>
            </a:r>
          </a:p>
          <a:p>
            <a:pPr lvl="1" eaLnBrk="1" hangingPunct="1">
              <a:lnSpc>
                <a:spcPct val="90000"/>
              </a:lnSpc>
            </a:pPr>
            <a:r>
              <a:rPr lang="en-US" altLang="en-US" sz="2400" dirty="0"/>
              <a:t>“Rest &amp; Digest”</a:t>
            </a:r>
          </a:p>
        </p:txBody>
      </p:sp>
    </p:spTree>
    <p:extLst>
      <p:ext uri="{BB962C8B-B14F-4D97-AF65-F5344CB8AC3E}">
        <p14:creationId xmlns:p14="http://schemas.microsoft.com/office/powerpoint/2010/main" val="383637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603" y="322191"/>
            <a:ext cx="8463397" cy="595607"/>
          </a:xfrm>
        </p:spPr>
        <p:txBody>
          <a:bodyPr>
            <a:normAutofit fontScale="90000"/>
          </a:bodyPr>
          <a:lstStyle/>
          <a:p>
            <a:r>
              <a:rPr lang="en-US" b="1" dirty="0">
                <a:solidFill>
                  <a:schemeClr val="accent1"/>
                </a:solidFill>
              </a:rPr>
              <a:t>Sympathetic vs. Parasympathetic</a:t>
            </a:r>
          </a:p>
        </p:txBody>
      </p:sp>
      <p:sp>
        <p:nvSpPr>
          <p:cNvPr id="5" name="TextBox 4"/>
          <p:cNvSpPr txBox="1"/>
          <p:nvPr/>
        </p:nvSpPr>
        <p:spPr>
          <a:xfrm>
            <a:off x="228327" y="6552260"/>
            <a:ext cx="1516762" cy="207749"/>
          </a:xfrm>
          <a:prstGeom prst="rect">
            <a:avLst/>
          </a:prstGeom>
          <a:noFill/>
        </p:spPr>
        <p:txBody>
          <a:bodyPr wrap="none" rtlCol="0">
            <a:spAutoFit/>
          </a:bodyPr>
          <a:lstStyle/>
          <a:p>
            <a:r>
              <a:rPr lang="en-US" sz="750" dirty="0"/>
              <a:t>Source: University of Washington </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7760" y="1024427"/>
            <a:ext cx="7223760" cy="5461513"/>
          </a:xfrm>
        </p:spPr>
      </p:pic>
    </p:spTree>
    <p:extLst>
      <p:ext uri="{BB962C8B-B14F-4D97-AF65-F5344CB8AC3E}">
        <p14:creationId xmlns:p14="http://schemas.microsoft.com/office/powerpoint/2010/main" val="174433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971" y="577537"/>
            <a:ext cx="6683765" cy="644593"/>
          </a:xfrm>
        </p:spPr>
        <p:txBody>
          <a:bodyPr>
            <a:normAutofit fontScale="90000"/>
          </a:bodyPr>
          <a:lstStyle/>
          <a:p>
            <a:r>
              <a:rPr lang="en-US" b="1" dirty="0">
                <a:solidFill>
                  <a:schemeClr val="accent1"/>
                </a:solidFill>
              </a:rPr>
              <a:t>Why Yoga Helps</a:t>
            </a:r>
            <a:br>
              <a:rPr lang="en-US" b="1" dirty="0">
                <a:solidFill>
                  <a:schemeClr val="accent1"/>
                </a:solidFill>
              </a:rPr>
            </a:br>
            <a:endParaRPr lang="en-US" b="1" dirty="0">
              <a:solidFill>
                <a:schemeClr val="accent1"/>
              </a:solidFill>
            </a:endParaRPr>
          </a:p>
        </p:txBody>
      </p:sp>
      <p:sp>
        <p:nvSpPr>
          <p:cNvPr id="3" name="Content Placeholder 2"/>
          <p:cNvSpPr>
            <a:spLocks noGrp="1"/>
          </p:cNvSpPr>
          <p:nvPr>
            <p:ph idx="1"/>
          </p:nvPr>
        </p:nvSpPr>
        <p:spPr>
          <a:xfrm>
            <a:off x="274320" y="1094585"/>
            <a:ext cx="8683068" cy="2815512"/>
          </a:xfrm>
        </p:spPr>
        <p:txBody>
          <a:bodyPr/>
          <a:lstStyle/>
          <a:p>
            <a:pPr lvl="0"/>
            <a:r>
              <a:rPr lang="en-US" sz="2400" dirty="0"/>
              <a:t>Teaches healthy life skills, including balanced exercise, and mindfulness</a:t>
            </a:r>
          </a:p>
          <a:p>
            <a:pPr lvl="0"/>
            <a:r>
              <a:rPr lang="en-US" sz="2400" dirty="0"/>
              <a:t>Provides an alternative stress relief that is healthy</a:t>
            </a:r>
          </a:p>
          <a:p>
            <a:pPr lvl="0"/>
            <a:r>
              <a:rPr lang="en-US" sz="2400" dirty="0"/>
              <a:t>Offers social interaction in a community focused on wellness</a:t>
            </a:r>
          </a:p>
          <a:p>
            <a:pPr lvl="0"/>
            <a:r>
              <a:rPr lang="en-US" sz="2400" dirty="0"/>
              <a:t>Regulates mood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243" y="3429000"/>
            <a:ext cx="6886493" cy="3156790"/>
          </a:xfrm>
          <a:prstGeom prst="rect">
            <a:avLst/>
          </a:prstGeom>
        </p:spPr>
      </p:pic>
    </p:spTree>
    <p:extLst>
      <p:ext uri="{BB962C8B-B14F-4D97-AF65-F5344CB8AC3E}">
        <p14:creationId xmlns:p14="http://schemas.microsoft.com/office/powerpoint/2010/main" val="685054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4B378E-FBFD-428E-8F88-D535F9C15CE1}"/>
              </a:ext>
            </a:extLst>
          </p:cNvPr>
          <p:cNvSpPr>
            <a:spLocks noGrp="1"/>
          </p:cNvSpPr>
          <p:nvPr>
            <p:ph idx="1"/>
          </p:nvPr>
        </p:nvSpPr>
        <p:spPr/>
        <p:txBody>
          <a:bodyPr>
            <a:normAutofit fontScale="62500" lnSpcReduction="20000"/>
          </a:bodyPr>
          <a:lstStyle/>
          <a:p>
            <a:pPr marL="0" indent="0">
              <a:spcAft>
                <a:spcPts val="200"/>
              </a:spcAft>
              <a:buNone/>
            </a:pPr>
            <a:r>
              <a:rPr lang="en-US" b="1" u="sng" dirty="0"/>
              <a:t>Our Mission</a:t>
            </a:r>
          </a:p>
          <a:p>
            <a:pPr>
              <a:spcAft>
                <a:spcPts val="200"/>
              </a:spcAft>
            </a:pPr>
            <a:r>
              <a:rPr lang="en-US" dirty="0"/>
              <a:t>Transformation Yoga Project serves people impacted by trauma, addiction, and incarceration through trauma-sensitive, mindfulness-based yoga programs driven by education and research.</a:t>
            </a:r>
          </a:p>
          <a:p>
            <a:pPr marL="0" indent="0">
              <a:spcAft>
                <a:spcPts val="200"/>
              </a:spcAft>
              <a:buNone/>
            </a:pPr>
            <a:r>
              <a:rPr lang="en-US" b="1" u="sng" dirty="0"/>
              <a:t>How we serve</a:t>
            </a:r>
          </a:p>
          <a:p>
            <a:pPr>
              <a:spcAft>
                <a:spcPts val="200"/>
              </a:spcAft>
            </a:pPr>
            <a:r>
              <a:rPr lang="en-US" dirty="0"/>
              <a:t>Our highly-trained instructors offer a breath-centered yoga practice based on proven methods to decrease symptoms of anxiety and depression, activate the relaxation response, lower blood pressure, and reduce stress.</a:t>
            </a:r>
          </a:p>
          <a:p>
            <a:pPr marL="0" indent="0">
              <a:spcAft>
                <a:spcPts val="200"/>
              </a:spcAft>
              <a:buNone/>
            </a:pPr>
            <a:r>
              <a:rPr lang="en-US" b="1" u="sng" dirty="0"/>
              <a:t>Where we serve</a:t>
            </a:r>
          </a:p>
          <a:p>
            <a:pPr>
              <a:spcAft>
                <a:spcPts val="200"/>
              </a:spcAft>
            </a:pPr>
            <a:r>
              <a:rPr lang="en-US" dirty="0"/>
              <a:t>We facilitate classes and workshops in (JUSTICE) state prisons, federal prisons, county jails, juvenile detention centers, alternative high schools and court diversion programs (RECOVERY) Residential treatment centers, PHP and IOP programs, recovery residencies, behavioral health settings, collegiate recovery clubs, and (YOUTH) schools in underserved districts.</a:t>
            </a:r>
          </a:p>
          <a:p>
            <a:pPr>
              <a:spcAft>
                <a:spcPts val="200"/>
              </a:spcAft>
            </a:pPr>
            <a:endParaRPr lang="en-US" dirty="0"/>
          </a:p>
        </p:txBody>
      </p:sp>
      <p:pic>
        <p:nvPicPr>
          <p:cNvPr id="2" name="Picture 1">
            <a:extLst>
              <a:ext uri="{FF2B5EF4-FFF2-40B4-BE49-F238E27FC236}">
                <a16:creationId xmlns:a16="http://schemas.microsoft.com/office/drawing/2014/main" id="{1671CD46-C943-4791-9079-88D7F25B60C7}"/>
              </a:ext>
            </a:extLst>
          </p:cNvPr>
          <p:cNvPicPr>
            <a:picLocks noChangeAspect="1"/>
          </p:cNvPicPr>
          <p:nvPr/>
        </p:nvPicPr>
        <p:blipFill>
          <a:blip r:embed="rId2"/>
          <a:stretch>
            <a:fillRect/>
          </a:stretch>
        </p:blipFill>
        <p:spPr>
          <a:xfrm>
            <a:off x="3578811" y="381739"/>
            <a:ext cx="1986378" cy="1191827"/>
          </a:xfrm>
          <a:prstGeom prst="rect">
            <a:avLst/>
          </a:prstGeom>
        </p:spPr>
      </p:pic>
    </p:spTree>
    <p:extLst>
      <p:ext uri="{BB962C8B-B14F-4D97-AF65-F5344CB8AC3E}">
        <p14:creationId xmlns:p14="http://schemas.microsoft.com/office/powerpoint/2010/main" val="3808638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406" y="247665"/>
            <a:ext cx="6683765" cy="960668"/>
          </a:xfrm>
        </p:spPr>
        <p:txBody>
          <a:bodyPr/>
          <a:lstStyle/>
          <a:p>
            <a:r>
              <a:rPr lang="en-US" b="1" dirty="0">
                <a:solidFill>
                  <a:schemeClr val="accent1"/>
                </a:solidFill>
              </a:rPr>
              <a:t>Physical aspect </a:t>
            </a:r>
          </a:p>
        </p:txBody>
      </p:sp>
      <p:sp>
        <p:nvSpPr>
          <p:cNvPr id="3" name="Content Placeholder 2"/>
          <p:cNvSpPr>
            <a:spLocks noGrp="1"/>
          </p:cNvSpPr>
          <p:nvPr>
            <p:ph idx="1"/>
          </p:nvPr>
        </p:nvSpPr>
        <p:spPr>
          <a:xfrm>
            <a:off x="406400" y="988009"/>
            <a:ext cx="8879840" cy="3187780"/>
          </a:xfrm>
        </p:spPr>
        <p:txBody>
          <a:bodyPr>
            <a:noAutofit/>
          </a:bodyPr>
          <a:lstStyle/>
          <a:p>
            <a:r>
              <a:rPr lang="en-US" sz="2400" dirty="0"/>
              <a:t>Helps reconnect with a body often neglected and abused by trauma. </a:t>
            </a:r>
          </a:p>
          <a:p>
            <a:pPr lvl="1"/>
            <a:r>
              <a:rPr lang="en-US" sz="2400" dirty="0"/>
              <a:t>For many there has been a </a:t>
            </a:r>
            <a:r>
              <a:rPr lang="en-US" sz="2400" b="1" dirty="0"/>
              <a:t>disassociation from the body </a:t>
            </a:r>
            <a:r>
              <a:rPr lang="en-US" sz="2400" dirty="0"/>
              <a:t>through trauma. </a:t>
            </a:r>
          </a:p>
          <a:p>
            <a:r>
              <a:rPr lang="en-US" sz="2400" dirty="0"/>
              <a:t>Teaches </a:t>
            </a:r>
            <a:r>
              <a:rPr lang="en-US" sz="2400" b="1" dirty="0"/>
              <a:t>engagement of the relaxation response</a:t>
            </a:r>
            <a:r>
              <a:rPr lang="en-US" sz="2400" dirty="0"/>
              <a:t>. </a:t>
            </a:r>
          </a:p>
          <a:p>
            <a:pPr lvl="1"/>
            <a:r>
              <a:rPr lang="en-US" sz="2400" dirty="0"/>
              <a:t>When the body is "stressed" (muscle engagement, back bends) and we consciously lengthen and deepen the breath we learn an appropriate way to live with stress off the mat.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4351" y="4378960"/>
            <a:ext cx="4803761" cy="2401881"/>
          </a:xfrm>
          <a:prstGeom prst="rect">
            <a:avLst/>
          </a:prstGeom>
        </p:spPr>
      </p:pic>
    </p:spTree>
    <p:extLst>
      <p:ext uri="{BB962C8B-B14F-4D97-AF65-F5344CB8AC3E}">
        <p14:creationId xmlns:p14="http://schemas.microsoft.com/office/powerpoint/2010/main" val="735167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876" y="112580"/>
            <a:ext cx="6683765" cy="960668"/>
          </a:xfrm>
        </p:spPr>
        <p:txBody>
          <a:bodyPr/>
          <a:lstStyle/>
          <a:p>
            <a:r>
              <a:rPr lang="en-US" b="1" dirty="0">
                <a:solidFill>
                  <a:schemeClr val="accent1"/>
                </a:solidFill>
              </a:rPr>
              <a:t>Breath work</a:t>
            </a:r>
          </a:p>
        </p:txBody>
      </p:sp>
      <p:sp>
        <p:nvSpPr>
          <p:cNvPr id="3" name="Content Placeholder 2"/>
          <p:cNvSpPr>
            <a:spLocks noGrp="1"/>
          </p:cNvSpPr>
          <p:nvPr>
            <p:ph idx="1"/>
          </p:nvPr>
        </p:nvSpPr>
        <p:spPr>
          <a:xfrm>
            <a:off x="306685" y="962219"/>
            <a:ext cx="8530630" cy="1367909"/>
          </a:xfrm>
        </p:spPr>
        <p:txBody>
          <a:bodyPr>
            <a:noAutofit/>
          </a:bodyPr>
          <a:lstStyle/>
          <a:p>
            <a:r>
              <a:rPr lang="en-US" sz="2400" dirty="0"/>
              <a:t>Can be a key aspect of connecting the mind with the body. </a:t>
            </a:r>
          </a:p>
          <a:p>
            <a:r>
              <a:rPr lang="en-US" sz="2400" dirty="0"/>
              <a:t>The </a:t>
            </a:r>
            <a:r>
              <a:rPr lang="en-US" sz="2400" b="1" dirty="0"/>
              <a:t>lung</a:t>
            </a:r>
            <a:r>
              <a:rPr lang="en-US" sz="2400" dirty="0"/>
              <a:t>s are the </a:t>
            </a:r>
            <a:r>
              <a:rPr lang="en-US" sz="2400" b="1" dirty="0"/>
              <a:t>link</a:t>
            </a:r>
            <a:r>
              <a:rPr lang="en-US" sz="2400" dirty="0"/>
              <a:t> between the </a:t>
            </a:r>
            <a:r>
              <a:rPr lang="en-US" sz="2400" b="1" dirty="0"/>
              <a:t>circulatory and nervous systems</a:t>
            </a:r>
            <a:r>
              <a:rPr lang="en-US" sz="2400" dirty="0"/>
              <a:t>, and they provide detoxification, energy, and a built-in relaxation response.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7468" y="2600101"/>
            <a:ext cx="5527092" cy="4145320"/>
          </a:xfrm>
          <a:prstGeom prst="rect">
            <a:avLst/>
          </a:prstGeom>
        </p:spPr>
      </p:pic>
    </p:spTree>
    <p:extLst>
      <p:ext uri="{BB962C8B-B14F-4D97-AF65-F5344CB8AC3E}">
        <p14:creationId xmlns:p14="http://schemas.microsoft.com/office/powerpoint/2010/main" val="603565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9372" y="422375"/>
            <a:ext cx="3469495" cy="707886"/>
          </a:xfrm>
          <a:prstGeom prst="rect">
            <a:avLst/>
          </a:prstGeom>
        </p:spPr>
        <p:txBody>
          <a:bodyPr wrap="square">
            <a:spAutoFit/>
          </a:bodyPr>
          <a:lstStyle/>
          <a:p>
            <a:r>
              <a:rPr lang="en-US" sz="4000" b="1" dirty="0">
                <a:solidFill>
                  <a:schemeClr val="accent1"/>
                </a:solidFill>
              </a:rPr>
              <a:t>Meditation</a:t>
            </a:r>
          </a:p>
        </p:txBody>
      </p:sp>
      <p:sp>
        <p:nvSpPr>
          <p:cNvPr id="7" name="Rectangle 6"/>
          <p:cNvSpPr/>
          <p:nvPr/>
        </p:nvSpPr>
        <p:spPr>
          <a:xfrm>
            <a:off x="182880" y="1300461"/>
            <a:ext cx="4602480" cy="3990836"/>
          </a:xfrm>
          <a:prstGeom prst="rect">
            <a:avLst/>
          </a:prstGeom>
        </p:spPr>
        <p:txBody>
          <a:bodyPr wrap="square">
            <a:spAutoFit/>
          </a:bodyPr>
          <a:lstStyle/>
          <a:p>
            <a:pPr marL="257175" indent="-257175" defTabSz="342900">
              <a:spcBef>
                <a:spcPts val="750"/>
              </a:spcBef>
              <a:buClr>
                <a:srgbClr val="A53010"/>
              </a:buClr>
              <a:buFont typeface="Wingdings 3" charset="2"/>
              <a:buChar char=""/>
            </a:pPr>
            <a:r>
              <a:rPr lang="en-US" sz="2400" dirty="0"/>
              <a:t>Develops a process of </a:t>
            </a:r>
            <a:r>
              <a:rPr lang="en-US" sz="2400" b="1" dirty="0"/>
              <a:t>letting go </a:t>
            </a:r>
            <a:r>
              <a:rPr lang="en-US" sz="2400" dirty="0"/>
              <a:t>of thoughts.</a:t>
            </a:r>
          </a:p>
          <a:p>
            <a:pPr marL="257175" indent="-257175" defTabSz="342900">
              <a:spcBef>
                <a:spcPts val="750"/>
              </a:spcBef>
              <a:buClr>
                <a:srgbClr val="A53010"/>
              </a:buClr>
              <a:buFont typeface="Wingdings 3" charset="2"/>
              <a:buChar char=""/>
            </a:pPr>
            <a:r>
              <a:rPr lang="en-US" sz="2400" dirty="0"/>
              <a:t>Helps to discern the difference between thoughts and feelings a</a:t>
            </a:r>
            <a:r>
              <a:rPr lang="en-US" sz="2400" dirty="0">
                <a:solidFill>
                  <a:prstClr val="black">
                    <a:lumMod val="75000"/>
                    <a:lumOff val="25000"/>
                  </a:prstClr>
                </a:solidFill>
              </a:rPr>
              <a:t>llowing a </a:t>
            </a:r>
            <a:r>
              <a:rPr lang="en-US" sz="2400" b="1" dirty="0">
                <a:solidFill>
                  <a:prstClr val="black">
                    <a:lumMod val="75000"/>
                    <a:lumOff val="25000"/>
                  </a:prstClr>
                </a:solidFill>
              </a:rPr>
              <a:t>deeper sense of self-awareness. </a:t>
            </a:r>
          </a:p>
          <a:p>
            <a:pPr marL="257175" indent="-257175" defTabSz="342900">
              <a:spcBef>
                <a:spcPts val="750"/>
              </a:spcBef>
              <a:buClr>
                <a:srgbClr val="A53010"/>
              </a:buClr>
              <a:buFont typeface="Wingdings 3" charset="2"/>
              <a:buChar char=""/>
            </a:pPr>
            <a:r>
              <a:rPr lang="en-US" sz="2400" dirty="0">
                <a:solidFill>
                  <a:prstClr val="black">
                    <a:lumMod val="75000"/>
                    <a:lumOff val="25000"/>
                  </a:prstClr>
                </a:solidFill>
              </a:rPr>
              <a:t>By becoming less influenced by the world around them, inmates can learn to </a:t>
            </a:r>
            <a:r>
              <a:rPr lang="en-US" sz="2400" b="1" dirty="0">
                <a:solidFill>
                  <a:prstClr val="black">
                    <a:lumMod val="75000"/>
                    <a:lumOff val="25000"/>
                  </a:prstClr>
                </a:solidFill>
              </a:rPr>
              <a:t>release reactive behaviors</a:t>
            </a:r>
            <a:r>
              <a:rPr lang="en-US" b="1" dirty="0">
                <a:solidFill>
                  <a:prstClr val="black">
                    <a:lumMod val="75000"/>
                    <a:lumOff val="25000"/>
                  </a:prstClr>
                </a:solidFill>
              </a:rPr>
              <a:t>.</a:t>
            </a:r>
            <a:r>
              <a:rPr lang="en-US" dirty="0">
                <a:solidFill>
                  <a:prstClr val="black">
                    <a:lumMod val="75000"/>
                    <a:lumOff val="25000"/>
                  </a:prstClr>
                </a:solidFill>
              </a:rPr>
              <a:t> </a:t>
            </a:r>
            <a:endParaRPr lang="en-US" sz="1350" dirty="0">
              <a:solidFill>
                <a:prstClr val="black">
                  <a:lumMod val="75000"/>
                  <a:lumOff val="2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8552" y="1033582"/>
            <a:ext cx="3899693" cy="4880747"/>
          </a:xfrm>
          <a:prstGeom prst="rect">
            <a:avLst/>
          </a:prstGeom>
        </p:spPr>
      </p:pic>
    </p:spTree>
    <p:extLst>
      <p:ext uri="{BB962C8B-B14F-4D97-AF65-F5344CB8AC3E}">
        <p14:creationId xmlns:p14="http://schemas.microsoft.com/office/powerpoint/2010/main" val="1551832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230117" y="443589"/>
            <a:ext cx="6683765" cy="630598"/>
          </a:xfrm>
        </p:spPr>
        <p:txBody>
          <a:bodyPr>
            <a:normAutofit fontScale="90000"/>
          </a:bodyPr>
          <a:lstStyle/>
          <a:p>
            <a:pPr eaLnBrk="1" hangingPunct="1"/>
            <a:r>
              <a:rPr lang="en-US" altLang="en-US" b="1" dirty="0">
                <a:solidFill>
                  <a:schemeClr val="accent1"/>
                </a:solidFill>
              </a:rPr>
              <a:t>Suggestions for Yoga Programs</a:t>
            </a:r>
          </a:p>
        </p:txBody>
      </p:sp>
      <p:sp>
        <p:nvSpPr>
          <p:cNvPr id="48131" name="Content Placeholder 2"/>
          <p:cNvSpPr>
            <a:spLocks noGrp="1"/>
          </p:cNvSpPr>
          <p:nvPr>
            <p:ph idx="1"/>
          </p:nvPr>
        </p:nvSpPr>
        <p:spPr>
          <a:xfrm>
            <a:off x="345440" y="1229230"/>
            <a:ext cx="8499957" cy="3911859"/>
          </a:xfrm>
        </p:spPr>
        <p:txBody>
          <a:bodyPr>
            <a:noAutofit/>
          </a:bodyPr>
          <a:lstStyle/>
          <a:p>
            <a:pPr eaLnBrk="1" hangingPunct="1"/>
            <a:r>
              <a:rPr lang="en-US" altLang="en-US" sz="2400" dirty="0"/>
              <a:t>Close collaboration between clinicians and yoga therapists</a:t>
            </a:r>
          </a:p>
          <a:p>
            <a:pPr eaLnBrk="1" hangingPunct="1"/>
            <a:r>
              <a:rPr lang="en-US" altLang="en-US" sz="2400" b="1" dirty="0"/>
              <a:t>Trauma sensitive type of yoga</a:t>
            </a:r>
          </a:p>
          <a:p>
            <a:pPr eaLnBrk="1" hangingPunct="1"/>
            <a:r>
              <a:rPr lang="en-US" altLang="en-US" sz="2400" dirty="0"/>
              <a:t>Strong screening/ intake process</a:t>
            </a:r>
          </a:p>
          <a:p>
            <a:pPr eaLnBrk="1" hangingPunct="1"/>
            <a:r>
              <a:rPr lang="en-US" altLang="en-US" sz="2400" dirty="0"/>
              <a:t>Address potential triggers in:</a:t>
            </a:r>
          </a:p>
          <a:p>
            <a:pPr lvl="1" eaLnBrk="1" hangingPunct="1"/>
            <a:r>
              <a:rPr lang="en-US" altLang="en-US" sz="2400" dirty="0"/>
              <a:t>Environment</a:t>
            </a:r>
          </a:p>
          <a:p>
            <a:pPr lvl="1" eaLnBrk="1" hangingPunct="1"/>
            <a:r>
              <a:rPr lang="en-US" altLang="en-US" sz="2400" dirty="0"/>
              <a:t>Teacher attire &amp; qualities</a:t>
            </a:r>
          </a:p>
          <a:p>
            <a:pPr lvl="1" eaLnBrk="1" hangingPunct="1"/>
            <a:r>
              <a:rPr lang="en-US" altLang="en-US" sz="2400" dirty="0"/>
              <a:t>Language</a:t>
            </a:r>
          </a:p>
          <a:p>
            <a:pPr lvl="1" eaLnBrk="1" hangingPunct="1"/>
            <a:r>
              <a:rPr lang="en-US" altLang="en-US" sz="2400" dirty="0"/>
              <a:t>Postures/ Exercises</a:t>
            </a:r>
          </a:p>
          <a:p>
            <a:pPr lvl="1" eaLnBrk="1" hangingPunct="1"/>
            <a:r>
              <a:rPr lang="en-US" altLang="en-US" sz="2400" dirty="0"/>
              <a:t>Assists/ Adjustments</a:t>
            </a:r>
          </a:p>
          <a:p>
            <a:pPr eaLnBrk="1" hangingPunct="1"/>
            <a:r>
              <a:rPr lang="en-US" altLang="en-US" sz="2400" dirty="0"/>
              <a:t>Gather student and clinician feedback, continue to refine the program</a:t>
            </a:r>
          </a:p>
        </p:txBody>
      </p:sp>
    </p:spTree>
    <p:extLst>
      <p:ext uri="{BB962C8B-B14F-4D97-AF65-F5344CB8AC3E}">
        <p14:creationId xmlns:p14="http://schemas.microsoft.com/office/powerpoint/2010/main" val="1131962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9845" y="3297371"/>
            <a:ext cx="6686550" cy="3422003"/>
          </a:xfrm>
        </p:spPr>
        <p:txBody>
          <a:bodyPr>
            <a:noAutofit/>
          </a:bodyPr>
          <a:lstStyle/>
          <a:p>
            <a:endParaRPr lang="en-US" sz="600" dirty="0"/>
          </a:p>
          <a:p>
            <a:pPr marL="0" indent="0" algn="ctr">
              <a:spcBef>
                <a:spcPts val="0"/>
              </a:spcBef>
              <a:buNone/>
            </a:pPr>
            <a:r>
              <a:rPr lang="en-US" dirty="0">
                <a:hlinkClick r:id="rId2"/>
              </a:rPr>
              <a:t>www.TransformationYogaProject.org</a:t>
            </a:r>
            <a:endParaRPr lang="en-US" dirty="0"/>
          </a:p>
          <a:p>
            <a:pPr marL="0" indent="0" algn="ctr">
              <a:spcBef>
                <a:spcPts val="0"/>
              </a:spcBef>
              <a:buNone/>
            </a:pPr>
            <a:endParaRPr lang="en-US" sz="800" dirty="0"/>
          </a:p>
          <a:p>
            <a:pPr marL="0" indent="0" algn="ctr">
              <a:spcBef>
                <a:spcPts val="0"/>
              </a:spcBef>
              <a:buNone/>
            </a:pPr>
            <a:r>
              <a:rPr lang="en-US" dirty="0"/>
              <a:t>Facebook: Transformation Yoga Project</a:t>
            </a:r>
          </a:p>
          <a:p>
            <a:pPr marL="0" indent="0" algn="ctr">
              <a:spcBef>
                <a:spcPts val="0"/>
              </a:spcBef>
              <a:buNone/>
            </a:pPr>
            <a:endParaRPr lang="en-US" sz="800" dirty="0"/>
          </a:p>
          <a:p>
            <a:pPr marL="0" indent="0" algn="ctr">
              <a:spcBef>
                <a:spcPts val="0"/>
              </a:spcBef>
              <a:buNone/>
            </a:pPr>
            <a:r>
              <a:rPr lang="en-US" dirty="0"/>
              <a:t>Michael Huggins: President &amp; Founder</a:t>
            </a:r>
          </a:p>
          <a:p>
            <a:pPr marL="0" indent="0" algn="ctr">
              <a:spcBef>
                <a:spcPts val="0"/>
              </a:spcBef>
              <a:buNone/>
            </a:pPr>
            <a:r>
              <a:rPr lang="en-US" dirty="0"/>
              <a:t>mike@transformationyogaproject.org</a:t>
            </a:r>
          </a:p>
        </p:txBody>
      </p:sp>
      <p:pic>
        <p:nvPicPr>
          <p:cNvPr id="5" name="Picture 4">
            <a:extLst>
              <a:ext uri="{FF2B5EF4-FFF2-40B4-BE49-F238E27FC236}">
                <a16:creationId xmlns:a16="http://schemas.microsoft.com/office/drawing/2014/main" id="{7E868F60-D903-4FA9-A211-5FF05E135140}"/>
              </a:ext>
            </a:extLst>
          </p:cNvPr>
          <p:cNvPicPr>
            <a:picLocks noChangeAspect="1"/>
          </p:cNvPicPr>
          <p:nvPr/>
        </p:nvPicPr>
        <p:blipFill>
          <a:blip r:embed="rId3"/>
          <a:stretch>
            <a:fillRect/>
          </a:stretch>
        </p:blipFill>
        <p:spPr>
          <a:xfrm>
            <a:off x="2810215" y="426212"/>
            <a:ext cx="3523569" cy="2733548"/>
          </a:xfrm>
          <a:prstGeom prst="rect">
            <a:avLst/>
          </a:prstGeom>
        </p:spPr>
      </p:pic>
    </p:spTree>
    <p:extLst>
      <p:ext uri="{BB962C8B-B14F-4D97-AF65-F5344CB8AC3E}">
        <p14:creationId xmlns:p14="http://schemas.microsoft.com/office/powerpoint/2010/main" val="483474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rrowheads="1"/>
          </p:cNvSpPr>
          <p:nvPr>
            <p:ph type="title"/>
          </p:nvPr>
        </p:nvSpPr>
        <p:spPr>
          <a:xfrm>
            <a:off x="1286886" y="1269349"/>
            <a:ext cx="6683765" cy="960668"/>
          </a:xfrm>
        </p:spPr>
        <p:txBody>
          <a:bodyPr/>
          <a:lstStyle/>
          <a:p>
            <a:pPr eaLnBrk="1" hangingPunct="1">
              <a:defRPr/>
            </a:pPr>
            <a:r>
              <a:rPr lang="en-US" altLang="en-US" dirty="0"/>
              <a:t>References</a:t>
            </a:r>
          </a:p>
        </p:txBody>
      </p:sp>
      <p:sp>
        <p:nvSpPr>
          <p:cNvPr id="43012" name="Rectangle 3"/>
          <p:cNvSpPr>
            <a:spLocks noGrp="1" noRot="1" noChangeArrowheads="1"/>
          </p:cNvSpPr>
          <p:nvPr>
            <p:ph type="body" idx="1"/>
          </p:nvPr>
        </p:nvSpPr>
        <p:spPr>
          <a:xfrm>
            <a:off x="930729" y="1943101"/>
            <a:ext cx="6846434" cy="3704951"/>
          </a:xfrm>
        </p:spPr>
        <p:txBody>
          <a:bodyPr>
            <a:normAutofit lnSpcReduction="10000"/>
          </a:bodyPr>
          <a:lstStyle/>
          <a:p>
            <a:pPr eaLnBrk="1" hangingPunct="1"/>
            <a:r>
              <a:rPr lang="en-US" altLang="en-US" sz="1800" dirty="0"/>
              <a:t>Emerson, D., Hopper, E. (2011). Overcoming Trauma Through Yoga: Reclaiming Your Body. </a:t>
            </a:r>
          </a:p>
          <a:p>
            <a:r>
              <a:rPr lang="en-US" altLang="en-US" sz="1800" dirty="0">
                <a:cs typeface="Times New Roman" panose="02020603050405020304" pitchFamily="18" charset="0"/>
              </a:rPr>
              <a:t>Khalsa SBS, Khalsa GS, Khalsa HK, Khalsa MK, Journal of Ethnicity in Substance Abuse</a:t>
            </a:r>
          </a:p>
          <a:p>
            <a:r>
              <a:rPr lang="en-US" altLang="en-US" sz="1800" dirty="0">
                <a:cs typeface="Times New Roman" panose="02020603050405020304" pitchFamily="18" charset="0"/>
              </a:rPr>
              <a:t>Rosen, T. (2014). Recovery 2.0</a:t>
            </a:r>
            <a:endParaRPr lang="en-US" altLang="en-US" sz="1800" dirty="0"/>
          </a:p>
          <a:p>
            <a:pPr eaLnBrk="1" hangingPunct="1"/>
            <a:r>
              <a:rPr lang="en-US" altLang="en-US" sz="1800" dirty="0"/>
              <a:t>Simpkins, A. (2011). Meditation and Yoga in Psychotherapy: Techniques for Clinical Practice.</a:t>
            </a:r>
          </a:p>
          <a:p>
            <a:r>
              <a:rPr lang="en-US" altLang="en-US" sz="1800" dirty="0"/>
              <a:t>Van Der </a:t>
            </a:r>
            <a:r>
              <a:rPr lang="en-US" altLang="en-US" sz="1800" dirty="0" err="1"/>
              <a:t>Kolk</a:t>
            </a:r>
            <a:r>
              <a:rPr lang="en-US" altLang="en-US" sz="1800" dirty="0"/>
              <a:t>, B M.D. (2015). The Body Keeps the Score.</a:t>
            </a:r>
          </a:p>
          <a:p>
            <a:pPr eaLnBrk="1" hangingPunct="1"/>
            <a:r>
              <a:rPr lang="en-US" altLang="en-US" sz="1800" dirty="0"/>
              <a:t>Weintraub, Amy (2012). Yoga Skills for Therapists: Effective Practices for Mood Management. </a:t>
            </a:r>
          </a:p>
          <a:p>
            <a:pPr eaLnBrk="1" hangingPunct="1"/>
            <a:r>
              <a:rPr lang="en-US" altLang="en-US" sz="1800" dirty="0"/>
              <a:t>Weintraub, Amy (2004). Yoga for Depression: A Compassionate Guide to Relieve Suffering Through Yoga. </a:t>
            </a:r>
          </a:p>
          <a:p>
            <a:pPr eaLnBrk="1" hangingPunct="1"/>
            <a:endParaRPr lang="en-US" altLang="en-US" sz="1800" dirty="0"/>
          </a:p>
        </p:txBody>
      </p:sp>
    </p:spTree>
    <p:extLst>
      <p:ext uri="{BB962C8B-B14F-4D97-AF65-F5344CB8AC3E}">
        <p14:creationId xmlns:p14="http://schemas.microsoft.com/office/powerpoint/2010/main" val="3984929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AEB1-AF02-4D88-B14D-EFC95ED1CA53}"/>
              </a:ext>
            </a:extLst>
          </p:cNvPr>
          <p:cNvSpPr>
            <a:spLocks noGrp="1"/>
          </p:cNvSpPr>
          <p:nvPr>
            <p:ph type="title"/>
          </p:nvPr>
        </p:nvSpPr>
        <p:spPr/>
        <p:txBody>
          <a:bodyPr>
            <a:normAutofit fontScale="90000"/>
          </a:bodyPr>
          <a:lstStyle/>
          <a:p>
            <a:r>
              <a:rPr lang="en-US" dirty="0"/>
              <a:t>2014-2019: Unprecedented Growth</a:t>
            </a:r>
          </a:p>
        </p:txBody>
      </p:sp>
      <p:pic>
        <p:nvPicPr>
          <p:cNvPr id="4" name="Content Placeholder 3">
            <a:extLst>
              <a:ext uri="{FF2B5EF4-FFF2-40B4-BE49-F238E27FC236}">
                <a16:creationId xmlns:a16="http://schemas.microsoft.com/office/drawing/2014/main" id="{3B8D1544-FF02-46AF-8A27-4B26C0E934F7}"/>
              </a:ext>
            </a:extLst>
          </p:cNvPr>
          <p:cNvPicPr>
            <a:picLocks noGrp="1" noChangeAspect="1"/>
          </p:cNvPicPr>
          <p:nvPr>
            <p:ph idx="1"/>
          </p:nvPr>
        </p:nvPicPr>
        <p:blipFill>
          <a:blip r:embed="rId2"/>
          <a:stretch>
            <a:fillRect/>
          </a:stretch>
        </p:blipFill>
        <p:spPr>
          <a:xfrm>
            <a:off x="457200" y="1367823"/>
            <a:ext cx="8229600" cy="4274848"/>
          </a:xfrm>
          <a:prstGeom prst="rect">
            <a:avLst/>
          </a:prstGeom>
        </p:spPr>
      </p:pic>
    </p:spTree>
    <p:extLst>
      <p:ext uri="{BB962C8B-B14F-4D97-AF65-F5344CB8AC3E}">
        <p14:creationId xmlns:p14="http://schemas.microsoft.com/office/powerpoint/2010/main" val="656590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31F6-6545-4EE3-B162-3D6361AFE27C}"/>
              </a:ext>
            </a:extLst>
          </p:cNvPr>
          <p:cNvSpPr>
            <a:spLocks noGrp="1"/>
          </p:cNvSpPr>
          <p:nvPr>
            <p:ph type="title"/>
          </p:nvPr>
        </p:nvSpPr>
        <p:spPr/>
        <p:txBody>
          <a:bodyPr>
            <a:normAutofit/>
          </a:bodyPr>
          <a:lstStyle/>
          <a:p>
            <a:r>
              <a:rPr lang="en-US" dirty="0"/>
              <a:t>2019: Service Levels</a:t>
            </a:r>
          </a:p>
        </p:txBody>
      </p:sp>
      <p:pic>
        <p:nvPicPr>
          <p:cNvPr id="4" name="Content Placeholder 3">
            <a:extLst>
              <a:ext uri="{FF2B5EF4-FFF2-40B4-BE49-F238E27FC236}">
                <a16:creationId xmlns:a16="http://schemas.microsoft.com/office/drawing/2014/main" id="{3C172BFE-22CA-4183-B954-F1309583EA03}"/>
              </a:ext>
            </a:extLst>
          </p:cNvPr>
          <p:cNvPicPr>
            <a:picLocks noGrp="1" noChangeAspect="1"/>
          </p:cNvPicPr>
          <p:nvPr>
            <p:ph idx="1"/>
          </p:nvPr>
        </p:nvPicPr>
        <p:blipFill>
          <a:blip r:embed="rId2"/>
          <a:stretch>
            <a:fillRect/>
          </a:stretch>
        </p:blipFill>
        <p:spPr>
          <a:xfrm>
            <a:off x="457200" y="1625726"/>
            <a:ext cx="8229600" cy="4474911"/>
          </a:xfrm>
          <a:prstGeom prst="rect">
            <a:avLst/>
          </a:prstGeom>
        </p:spPr>
      </p:pic>
    </p:spTree>
    <p:extLst>
      <p:ext uri="{BB962C8B-B14F-4D97-AF65-F5344CB8AC3E}">
        <p14:creationId xmlns:p14="http://schemas.microsoft.com/office/powerpoint/2010/main" val="124551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65D-7023-4285-9D10-AFF7783094CD}"/>
              </a:ext>
            </a:extLst>
          </p:cNvPr>
          <p:cNvSpPr>
            <a:spLocks noGrp="1"/>
          </p:cNvSpPr>
          <p:nvPr>
            <p:ph type="title"/>
          </p:nvPr>
        </p:nvSpPr>
        <p:spPr/>
        <p:txBody>
          <a:bodyPr>
            <a:normAutofit/>
          </a:bodyPr>
          <a:lstStyle/>
          <a:p>
            <a:r>
              <a:rPr lang="en-US" dirty="0"/>
              <a:t>2019: Fees and Fundraising</a:t>
            </a:r>
          </a:p>
        </p:txBody>
      </p:sp>
      <p:pic>
        <p:nvPicPr>
          <p:cNvPr id="7" name="Content Placeholder 6">
            <a:extLst>
              <a:ext uri="{FF2B5EF4-FFF2-40B4-BE49-F238E27FC236}">
                <a16:creationId xmlns:a16="http://schemas.microsoft.com/office/drawing/2014/main" id="{7DD5422B-13A1-4E24-B2F3-A2C1AB7B0840}"/>
              </a:ext>
            </a:extLst>
          </p:cNvPr>
          <p:cNvPicPr>
            <a:picLocks noGrp="1" noChangeAspect="1"/>
          </p:cNvPicPr>
          <p:nvPr>
            <p:ph sz="half" idx="2"/>
          </p:nvPr>
        </p:nvPicPr>
        <p:blipFill>
          <a:blip r:embed="rId2"/>
          <a:stretch>
            <a:fillRect/>
          </a:stretch>
        </p:blipFill>
        <p:spPr>
          <a:xfrm>
            <a:off x="4812587" y="2156332"/>
            <a:ext cx="4038600" cy="2545335"/>
          </a:xfrm>
          <a:prstGeom prst="rect">
            <a:avLst/>
          </a:prstGeom>
          <a:ln w="57150">
            <a:solidFill>
              <a:srgbClr val="FF9933"/>
            </a:solidFill>
          </a:ln>
        </p:spPr>
      </p:pic>
      <p:pic>
        <p:nvPicPr>
          <p:cNvPr id="10" name="Content Placeholder 9">
            <a:extLst>
              <a:ext uri="{FF2B5EF4-FFF2-40B4-BE49-F238E27FC236}">
                <a16:creationId xmlns:a16="http://schemas.microsoft.com/office/drawing/2014/main" id="{78A2A34D-60FC-440D-BB49-293BEDA9E488}"/>
              </a:ext>
            </a:extLst>
          </p:cNvPr>
          <p:cNvPicPr>
            <a:picLocks noGrp="1" noChangeAspect="1"/>
          </p:cNvPicPr>
          <p:nvPr>
            <p:ph sz="half" idx="1"/>
          </p:nvPr>
        </p:nvPicPr>
        <p:blipFill>
          <a:blip r:embed="rId3"/>
          <a:stretch>
            <a:fillRect/>
          </a:stretch>
        </p:blipFill>
        <p:spPr>
          <a:xfrm>
            <a:off x="533400" y="1563032"/>
            <a:ext cx="4038600" cy="3731936"/>
          </a:xfrm>
          <a:prstGeom prst="rect">
            <a:avLst/>
          </a:prstGeom>
          <a:ln w="76200">
            <a:solidFill>
              <a:srgbClr val="FF9933"/>
            </a:solidFill>
          </a:ln>
        </p:spPr>
      </p:pic>
    </p:spTree>
    <p:extLst>
      <p:ext uri="{BB962C8B-B14F-4D97-AF65-F5344CB8AC3E}">
        <p14:creationId xmlns:p14="http://schemas.microsoft.com/office/powerpoint/2010/main" val="73711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E102B-828A-4CDE-831C-127D8E0A61E4}"/>
              </a:ext>
            </a:extLst>
          </p:cNvPr>
          <p:cNvSpPr>
            <a:spLocks noGrp="1"/>
          </p:cNvSpPr>
          <p:nvPr>
            <p:ph type="title"/>
          </p:nvPr>
        </p:nvSpPr>
        <p:spPr>
          <a:xfrm>
            <a:off x="457199" y="257498"/>
            <a:ext cx="8229599" cy="1143000"/>
          </a:xfrm>
        </p:spPr>
        <p:txBody>
          <a:bodyPr>
            <a:noAutofit/>
          </a:bodyPr>
          <a:lstStyle/>
          <a:p>
            <a:r>
              <a:rPr lang="en-US" sz="3600" dirty="0"/>
              <a:t>2020: Coronavirus Pandemic Halts TYP Programs</a:t>
            </a:r>
          </a:p>
        </p:txBody>
      </p:sp>
      <p:sp>
        <p:nvSpPr>
          <p:cNvPr id="8" name="Text Placeholder 7">
            <a:extLst>
              <a:ext uri="{FF2B5EF4-FFF2-40B4-BE49-F238E27FC236}">
                <a16:creationId xmlns:a16="http://schemas.microsoft.com/office/drawing/2014/main" id="{5D4EAAD8-3F7D-442A-B7E8-233EAE0CC68A}"/>
              </a:ext>
            </a:extLst>
          </p:cNvPr>
          <p:cNvSpPr>
            <a:spLocks noGrp="1"/>
          </p:cNvSpPr>
          <p:nvPr>
            <p:ph idx="1"/>
          </p:nvPr>
        </p:nvSpPr>
        <p:spPr>
          <a:xfrm>
            <a:off x="4572000" y="1600200"/>
            <a:ext cx="4114800" cy="4525963"/>
          </a:xfrm>
        </p:spPr>
        <p:txBody>
          <a:bodyPr/>
          <a:lstStyle/>
          <a:p>
            <a:endParaRPr lang="en-US" dirty="0"/>
          </a:p>
          <a:p>
            <a:endParaRPr lang="en-US" dirty="0"/>
          </a:p>
          <a:p>
            <a:endParaRPr lang="en-US" dirty="0"/>
          </a:p>
        </p:txBody>
      </p:sp>
      <p:sp>
        <p:nvSpPr>
          <p:cNvPr id="10" name="TextBox 9">
            <a:extLst>
              <a:ext uri="{FF2B5EF4-FFF2-40B4-BE49-F238E27FC236}">
                <a16:creationId xmlns:a16="http://schemas.microsoft.com/office/drawing/2014/main" id="{15D80375-BB53-4871-8775-65CE7EF2A515}"/>
              </a:ext>
            </a:extLst>
          </p:cNvPr>
          <p:cNvSpPr txBox="1"/>
          <p:nvPr/>
        </p:nvSpPr>
        <p:spPr>
          <a:xfrm>
            <a:off x="4042988" y="1622102"/>
            <a:ext cx="4551680" cy="3970318"/>
          </a:xfrm>
          <a:prstGeom prst="rect">
            <a:avLst/>
          </a:prstGeom>
          <a:noFill/>
          <a:ln w="9525">
            <a:solidFill>
              <a:schemeClr val="tx1"/>
            </a:solidFill>
          </a:ln>
        </p:spPr>
        <p:txBody>
          <a:bodyPr wrap="square" rtlCol="0">
            <a:spAutoFit/>
          </a:bodyPr>
          <a:lstStyle/>
          <a:p>
            <a:pPr marL="285750" indent="-285750">
              <a:buFont typeface="Arial" panose="020B0604020202020204" pitchFamily="34" charset="0"/>
              <a:buChar char="•"/>
            </a:pPr>
            <a:r>
              <a:rPr lang="en-US" sz="2800" dirty="0"/>
              <a:t>March 2020</a:t>
            </a:r>
          </a:p>
          <a:p>
            <a:pPr marL="285750" indent="-285750">
              <a:buFont typeface="Arial" panose="020B0604020202020204" pitchFamily="34" charset="0"/>
              <a:buChar char="•"/>
            </a:pPr>
            <a:r>
              <a:rPr lang="en-US" sz="2800" dirty="0"/>
              <a:t>Justice Facilities shut down statewide</a:t>
            </a:r>
          </a:p>
          <a:p>
            <a:pPr marL="285750" indent="-285750">
              <a:buFont typeface="Arial" panose="020B0604020202020204" pitchFamily="34" charset="0"/>
              <a:buChar char="•"/>
            </a:pPr>
            <a:r>
              <a:rPr lang="en-US" sz="2800" dirty="0"/>
              <a:t>K-12 Schools closed statewide</a:t>
            </a:r>
          </a:p>
          <a:p>
            <a:pPr marL="285750" indent="-285750">
              <a:buFont typeface="Arial" panose="020B0604020202020204" pitchFamily="34" charset="0"/>
              <a:buChar char="•"/>
            </a:pPr>
            <a:r>
              <a:rPr lang="en-US" sz="2800" dirty="0"/>
              <a:t>Recovery programs close to outside programming and move services online where possible</a:t>
            </a:r>
          </a:p>
        </p:txBody>
      </p:sp>
      <p:pic>
        <p:nvPicPr>
          <p:cNvPr id="12" name="Picture 11">
            <a:extLst>
              <a:ext uri="{FF2B5EF4-FFF2-40B4-BE49-F238E27FC236}">
                <a16:creationId xmlns:a16="http://schemas.microsoft.com/office/drawing/2014/main" id="{5EA69D4E-0D61-46FF-9D8E-D9FDA62B5F13}"/>
              </a:ext>
            </a:extLst>
          </p:cNvPr>
          <p:cNvPicPr>
            <a:picLocks noChangeAspect="1"/>
          </p:cNvPicPr>
          <p:nvPr/>
        </p:nvPicPr>
        <p:blipFill>
          <a:blip r:embed="rId2"/>
          <a:stretch>
            <a:fillRect/>
          </a:stretch>
        </p:blipFill>
        <p:spPr>
          <a:xfrm>
            <a:off x="596961" y="1944229"/>
            <a:ext cx="2953389" cy="3513273"/>
          </a:xfrm>
          <a:prstGeom prst="rect">
            <a:avLst/>
          </a:prstGeom>
        </p:spPr>
      </p:pic>
    </p:spTree>
    <p:extLst>
      <p:ext uri="{BB962C8B-B14F-4D97-AF65-F5344CB8AC3E}">
        <p14:creationId xmlns:p14="http://schemas.microsoft.com/office/powerpoint/2010/main" val="681989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E102B-828A-4CDE-831C-127D8E0A61E4}"/>
              </a:ext>
            </a:extLst>
          </p:cNvPr>
          <p:cNvSpPr>
            <a:spLocks noGrp="1"/>
          </p:cNvSpPr>
          <p:nvPr>
            <p:ph type="title"/>
          </p:nvPr>
        </p:nvSpPr>
        <p:spPr>
          <a:xfrm>
            <a:off x="457199" y="372428"/>
            <a:ext cx="8229599" cy="552132"/>
          </a:xfrm>
        </p:spPr>
        <p:txBody>
          <a:bodyPr>
            <a:noAutofit/>
          </a:bodyPr>
          <a:lstStyle/>
          <a:p>
            <a:r>
              <a:rPr lang="en-US" sz="3600" dirty="0"/>
              <a:t>Current Activity</a:t>
            </a:r>
          </a:p>
        </p:txBody>
      </p:sp>
      <p:sp>
        <p:nvSpPr>
          <p:cNvPr id="8" name="Text Placeholder 7">
            <a:extLst>
              <a:ext uri="{FF2B5EF4-FFF2-40B4-BE49-F238E27FC236}">
                <a16:creationId xmlns:a16="http://schemas.microsoft.com/office/drawing/2014/main" id="{5D4EAAD8-3F7D-442A-B7E8-233EAE0CC68A}"/>
              </a:ext>
            </a:extLst>
          </p:cNvPr>
          <p:cNvSpPr>
            <a:spLocks noGrp="1"/>
          </p:cNvSpPr>
          <p:nvPr>
            <p:ph idx="1"/>
          </p:nvPr>
        </p:nvSpPr>
        <p:spPr>
          <a:xfrm>
            <a:off x="457200" y="1046480"/>
            <a:ext cx="8229600" cy="5160963"/>
          </a:xfrm>
        </p:spPr>
        <p:txBody>
          <a:bodyPr>
            <a:normAutofit fontScale="85000" lnSpcReduction="20000"/>
          </a:bodyPr>
          <a:lstStyle/>
          <a:p>
            <a:pPr marL="0" indent="0">
              <a:buNone/>
            </a:pPr>
            <a:r>
              <a:rPr lang="en-US" dirty="0"/>
              <a:t>Interim Activity</a:t>
            </a:r>
          </a:p>
          <a:p>
            <a:r>
              <a:rPr lang="en-US" dirty="0"/>
              <a:t>Furlough most of staff</a:t>
            </a:r>
          </a:p>
          <a:p>
            <a:r>
              <a:rPr lang="en-US" dirty="0"/>
              <a:t>Online FB, Zoom Yoga &amp; Meditation also YouTube Channel </a:t>
            </a:r>
          </a:p>
          <a:p>
            <a:r>
              <a:rPr lang="en-US" dirty="0"/>
              <a:t>Support frontline COVID organizations </a:t>
            </a:r>
          </a:p>
          <a:p>
            <a:pPr marL="0" indent="0">
              <a:buNone/>
            </a:pPr>
            <a:endParaRPr lang="en-US" sz="1100" u="sng" dirty="0"/>
          </a:p>
          <a:p>
            <a:pPr marL="0" indent="0">
              <a:buNone/>
            </a:pPr>
            <a:r>
              <a:rPr lang="en-US" dirty="0"/>
              <a:t>Restart Status</a:t>
            </a:r>
          </a:p>
          <a:p>
            <a:r>
              <a:rPr lang="en-US" u="sng" dirty="0"/>
              <a:t>Justice programs </a:t>
            </a:r>
            <a:r>
              <a:rPr lang="en-US" dirty="0"/>
              <a:t>closed to in person and line – indefinitely – lockdown of most facilities</a:t>
            </a:r>
          </a:p>
          <a:p>
            <a:r>
              <a:rPr lang="en-US" u="sng" dirty="0"/>
              <a:t>Recovery</a:t>
            </a:r>
            <a:r>
              <a:rPr lang="en-US" dirty="0"/>
              <a:t> – slow restart as they address challenges of congregate living facilities</a:t>
            </a:r>
          </a:p>
          <a:p>
            <a:r>
              <a:rPr lang="en-US" u="sng" dirty="0"/>
              <a:t>Youth</a:t>
            </a:r>
            <a:r>
              <a:rPr lang="en-US" dirty="0"/>
              <a:t> – unable to accommodate online instructors as focus on establishing academic virtual classrooms</a:t>
            </a:r>
          </a:p>
          <a:p>
            <a:endParaRPr lang="en-US" sz="2200" dirty="0"/>
          </a:p>
          <a:p>
            <a:endParaRPr lang="en-US" sz="2200" dirty="0"/>
          </a:p>
          <a:p>
            <a:endParaRPr lang="en-US" dirty="0"/>
          </a:p>
          <a:p>
            <a:endParaRPr lang="en-US" dirty="0"/>
          </a:p>
        </p:txBody>
      </p:sp>
    </p:spTree>
    <p:extLst>
      <p:ext uri="{BB962C8B-B14F-4D97-AF65-F5344CB8AC3E}">
        <p14:creationId xmlns:p14="http://schemas.microsoft.com/office/powerpoint/2010/main" val="663840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E102B-828A-4CDE-831C-127D8E0A61E4}"/>
              </a:ext>
            </a:extLst>
          </p:cNvPr>
          <p:cNvSpPr>
            <a:spLocks noGrp="1"/>
          </p:cNvSpPr>
          <p:nvPr>
            <p:ph type="title"/>
          </p:nvPr>
        </p:nvSpPr>
        <p:spPr/>
        <p:txBody>
          <a:bodyPr>
            <a:noAutofit/>
          </a:bodyPr>
          <a:lstStyle/>
          <a:p>
            <a:r>
              <a:rPr lang="en-US" sz="3200" dirty="0"/>
              <a:t>2020: TYP Forced to Furlough Staff  - Donates Saved Salaries to Frontline Organizations</a:t>
            </a:r>
          </a:p>
        </p:txBody>
      </p:sp>
      <p:sp>
        <p:nvSpPr>
          <p:cNvPr id="8" name="Text Placeholder 7">
            <a:extLst>
              <a:ext uri="{FF2B5EF4-FFF2-40B4-BE49-F238E27FC236}">
                <a16:creationId xmlns:a16="http://schemas.microsoft.com/office/drawing/2014/main" id="{5D4EAAD8-3F7D-442A-B7E8-233EAE0CC68A}"/>
              </a:ext>
            </a:extLst>
          </p:cNvPr>
          <p:cNvSpPr>
            <a:spLocks noGrp="1"/>
          </p:cNvSpPr>
          <p:nvPr>
            <p:ph idx="1"/>
          </p:nvPr>
        </p:nvSpPr>
        <p:spPr>
          <a:xfrm>
            <a:off x="457198" y="1457960"/>
            <a:ext cx="8229600" cy="4525963"/>
          </a:xfrm>
        </p:spPr>
        <p:txBody>
          <a:bodyPr>
            <a:normAutofit fontScale="62500" lnSpcReduction="20000"/>
          </a:bodyPr>
          <a:lstStyle/>
          <a:p>
            <a:pPr marL="0" indent="0">
              <a:buNone/>
            </a:pPr>
            <a:r>
              <a:rPr lang="en-US" u="sng" dirty="0"/>
              <a:t>Post April 1</a:t>
            </a:r>
          </a:p>
          <a:p>
            <a:r>
              <a:rPr lang="en-US" dirty="0"/>
              <a:t>Survey of all partners reveals::</a:t>
            </a:r>
          </a:p>
          <a:p>
            <a:pPr lvl="1"/>
            <a:r>
              <a:rPr lang="en-US" u="sng" dirty="0"/>
              <a:t>All  Justice programs </a:t>
            </a:r>
            <a:r>
              <a:rPr lang="en-US" dirty="0"/>
              <a:t>closed to in person as well as on line – indefinitely – lockdown of most facilities</a:t>
            </a:r>
          </a:p>
          <a:p>
            <a:pPr lvl="1"/>
            <a:r>
              <a:rPr lang="en-US" u="sng" dirty="0"/>
              <a:t>Recovery</a:t>
            </a:r>
            <a:r>
              <a:rPr lang="en-US" dirty="0"/>
              <a:t> – Strong commitment to TYP; however, zero interest in online for next 90 days as they scramble to address challenges of congregate living facilities</a:t>
            </a:r>
          </a:p>
          <a:p>
            <a:pPr lvl="1"/>
            <a:r>
              <a:rPr lang="en-US" u="sng" dirty="0"/>
              <a:t>Youth</a:t>
            </a:r>
            <a:r>
              <a:rPr lang="en-US" dirty="0"/>
              <a:t> – unable to accommodate online instructors as they must focus on establishing academic  virtual classrooms</a:t>
            </a:r>
          </a:p>
          <a:p>
            <a:r>
              <a:rPr lang="en-US" dirty="0"/>
              <a:t>TYP forced to:</a:t>
            </a:r>
          </a:p>
          <a:p>
            <a:pPr lvl="1"/>
            <a:r>
              <a:rPr lang="en-US" dirty="0"/>
              <a:t>Pay instructors stipend for all March and ½ April to ease transition to lack of work</a:t>
            </a:r>
          </a:p>
          <a:p>
            <a:pPr lvl="1"/>
            <a:r>
              <a:rPr lang="en-US" dirty="0"/>
              <a:t>Furlough employees until July 15th – after confirming they will receive adequate financial support due to the CARES act</a:t>
            </a:r>
          </a:p>
          <a:p>
            <a:r>
              <a:rPr lang="en-US" dirty="0"/>
              <a:t>TYP donates to multiple frontline organizations in recovery and justice to provide support for COVID workers</a:t>
            </a:r>
          </a:p>
          <a:p>
            <a:endParaRPr lang="en-US" dirty="0"/>
          </a:p>
          <a:p>
            <a:endParaRPr lang="en-US" dirty="0"/>
          </a:p>
        </p:txBody>
      </p:sp>
    </p:spTree>
    <p:extLst>
      <p:ext uri="{BB962C8B-B14F-4D97-AF65-F5344CB8AC3E}">
        <p14:creationId xmlns:p14="http://schemas.microsoft.com/office/powerpoint/2010/main" val="2057459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283410" y="430267"/>
            <a:ext cx="5549381" cy="635793"/>
          </a:xfrm>
        </p:spPr>
        <p:txBody>
          <a:bodyPr>
            <a:normAutofit/>
          </a:bodyPr>
          <a:lstStyle/>
          <a:p>
            <a:r>
              <a:rPr lang="en-US" sz="3200" b="1" dirty="0">
                <a:solidFill>
                  <a:schemeClr val="accent1"/>
                </a:solidFill>
              </a:rPr>
              <a:t>Impact of Unresolved Trauma </a:t>
            </a:r>
            <a:endParaRPr lang="en-US" altLang="en-US" sz="3200" dirty="0"/>
          </a:p>
        </p:txBody>
      </p:sp>
      <p:sp>
        <p:nvSpPr>
          <p:cNvPr id="12291" name="Content Placeholder 2"/>
          <p:cNvSpPr>
            <a:spLocks noGrp="1"/>
          </p:cNvSpPr>
          <p:nvPr>
            <p:ph idx="1"/>
          </p:nvPr>
        </p:nvSpPr>
        <p:spPr>
          <a:xfrm>
            <a:off x="94295" y="1379167"/>
            <a:ext cx="4752025" cy="3731313"/>
          </a:xfrm>
        </p:spPr>
        <p:txBody>
          <a:bodyPr>
            <a:noAutofit/>
          </a:bodyPr>
          <a:lstStyle/>
          <a:p>
            <a:pPr>
              <a:spcBef>
                <a:spcPts val="450"/>
              </a:spcBef>
              <a:spcAft>
                <a:spcPts val="450"/>
              </a:spcAft>
            </a:pPr>
            <a:r>
              <a:rPr lang="en-US" sz="2800" dirty="0"/>
              <a:t>Impaired ability to self-regulate </a:t>
            </a:r>
          </a:p>
          <a:p>
            <a:pPr>
              <a:spcBef>
                <a:spcPts val="450"/>
              </a:spcBef>
              <a:spcAft>
                <a:spcPts val="450"/>
              </a:spcAft>
            </a:pPr>
            <a:r>
              <a:rPr lang="en-US" sz="2800" dirty="0"/>
              <a:t>Impulsive/reactive behavior</a:t>
            </a:r>
          </a:p>
          <a:p>
            <a:pPr>
              <a:spcBef>
                <a:spcPts val="450"/>
              </a:spcBef>
              <a:spcAft>
                <a:spcPts val="450"/>
              </a:spcAft>
            </a:pPr>
            <a:r>
              <a:rPr lang="en-US" altLang="en-US" sz="2800" dirty="0"/>
              <a:t>Intense emotions drive behavior  </a:t>
            </a:r>
          </a:p>
          <a:p>
            <a:pPr>
              <a:spcBef>
                <a:spcPts val="450"/>
              </a:spcBef>
              <a:spcAft>
                <a:spcPts val="450"/>
              </a:spcAft>
            </a:pPr>
            <a:r>
              <a:rPr lang="en-US" altLang="en-US" sz="2800" dirty="0"/>
              <a:t>Diminished capacity to reason</a:t>
            </a:r>
          </a:p>
          <a:p>
            <a:pPr>
              <a:spcBef>
                <a:spcPts val="450"/>
              </a:spcBef>
              <a:spcAft>
                <a:spcPts val="450"/>
              </a:spcAft>
            </a:pPr>
            <a:r>
              <a:rPr lang="en-US" sz="2800" dirty="0"/>
              <a:t>General sense of trouble</a:t>
            </a:r>
          </a:p>
        </p:txBody>
      </p:sp>
      <p:sp>
        <p:nvSpPr>
          <p:cNvPr id="2" name="TextBox 1"/>
          <p:cNvSpPr txBox="1"/>
          <p:nvPr/>
        </p:nvSpPr>
        <p:spPr>
          <a:xfrm>
            <a:off x="216679" y="6058401"/>
            <a:ext cx="3642344" cy="369332"/>
          </a:xfrm>
          <a:prstGeom prst="rect">
            <a:avLst/>
          </a:prstGeom>
          <a:noFill/>
        </p:spPr>
        <p:txBody>
          <a:bodyPr wrap="none" rtlCol="0">
            <a:spAutoFit/>
          </a:bodyPr>
          <a:lstStyle/>
          <a:p>
            <a:r>
              <a:rPr lang="en-US" sz="900" dirty="0"/>
              <a:t>Source: Ross, G. 2007 Beyond the Trauma Vortex into the Healing Vortex, </a:t>
            </a:r>
          </a:p>
          <a:p>
            <a:r>
              <a:rPr lang="en-US" sz="900" dirty="0"/>
              <a:t>International Trauma Healing Institute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224" y="2159811"/>
            <a:ext cx="4161134" cy="2763253"/>
          </a:xfrm>
          <a:prstGeom prst="rect">
            <a:avLst/>
          </a:prstGeom>
        </p:spPr>
      </p:pic>
    </p:spTree>
    <p:extLst>
      <p:ext uri="{BB962C8B-B14F-4D97-AF65-F5344CB8AC3E}">
        <p14:creationId xmlns:p14="http://schemas.microsoft.com/office/powerpoint/2010/main" val="2485246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1154</TotalTime>
  <Words>1188</Words>
  <Application>Microsoft Office PowerPoint</Application>
  <PresentationFormat>On-screen Show (4:3)</PresentationFormat>
  <Paragraphs>163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 3</vt:lpstr>
      <vt:lpstr>Office Theme</vt:lpstr>
      <vt:lpstr>Foundations of Yoga &amp; Trauma </vt:lpstr>
      <vt:lpstr>PowerPoint Presentation</vt:lpstr>
      <vt:lpstr>2014-2019: Unprecedented Growth</vt:lpstr>
      <vt:lpstr>2019: Service Levels</vt:lpstr>
      <vt:lpstr>2019: Fees and Fundraising</vt:lpstr>
      <vt:lpstr>2020: Coronavirus Pandemic Halts TYP Programs</vt:lpstr>
      <vt:lpstr>Current Activity</vt:lpstr>
      <vt:lpstr>2020: TYP Forced to Furlough Staff  - Donates Saved Salaries to Frontline Organizations</vt:lpstr>
      <vt:lpstr>Impact of Unresolved Trauma </vt:lpstr>
      <vt:lpstr>Traumatized people…</vt:lpstr>
      <vt:lpstr>The Body Keeps the Score!!!!  Bessel van der Kolk M.D. </vt:lpstr>
      <vt:lpstr>What is Yoga?</vt:lpstr>
      <vt:lpstr>PowerPoint Presentation</vt:lpstr>
      <vt:lpstr>Reported benefits from students having taken classes are: </vt:lpstr>
      <vt:lpstr>Positive Effects of Yoga</vt:lpstr>
      <vt:lpstr>Vagus Nerve</vt:lpstr>
      <vt:lpstr>Why Does Yoga Work?</vt:lpstr>
      <vt:lpstr>Sympathetic vs. Parasympathetic</vt:lpstr>
      <vt:lpstr>Why Yoga Helps </vt:lpstr>
      <vt:lpstr>Physical aspect </vt:lpstr>
      <vt:lpstr>Breath work</vt:lpstr>
      <vt:lpstr>PowerPoint Presentation</vt:lpstr>
      <vt:lpstr>Suggestions for Yoga Programs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Transformation Yoga Project</dc:title>
  <dc:creator>Kate Ferris</dc:creator>
  <cp:lastModifiedBy>Claudia Remington</cp:lastModifiedBy>
  <cp:revision>98</cp:revision>
  <cp:lastPrinted>2020-07-05T11:35:18Z</cp:lastPrinted>
  <dcterms:created xsi:type="dcterms:W3CDTF">2019-02-17T01:58:56Z</dcterms:created>
  <dcterms:modified xsi:type="dcterms:W3CDTF">2020-07-15T19:14:06Z</dcterms:modified>
</cp:coreProperties>
</file>